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5" r:id="rId1"/>
  </p:sldMasterIdLst>
  <p:notesMasterIdLst>
    <p:notesMasterId r:id="rId12"/>
  </p:notesMasterIdLst>
  <p:sldIdLst>
    <p:sldId id="279" r:id="rId2"/>
    <p:sldId id="270" r:id="rId3"/>
    <p:sldId id="271" r:id="rId4"/>
    <p:sldId id="278" r:id="rId5"/>
    <p:sldId id="275" r:id="rId6"/>
    <p:sldId id="280" r:id="rId7"/>
    <p:sldId id="277" r:id="rId8"/>
    <p:sldId id="273" r:id="rId9"/>
    <p:sldId id="272" r:id="rId10"/>
    <p:sldId id="276" r:id="rId11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E75B6"/>
    <a:srgbClr val="62B5E5"/>
    <a:srgbClr val="2E946B"/>
    <a:srgbClr val="C4D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1" autoAdjust="0"/>
    <p:restoredTop sz="94660"/>
  </p:normalViewPr>
  <p:slideViewPr>
    <p:cSldViewPr snapToGrid="0">
      <p:cViewPr varScale="1">
        <p:scale>
          <a:sx n="74" d="100"/>
          <a:sy n="74" d="100"/>
        </p:scale>
        <p:origin x="4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4CD16B-E98C-495A-A9C1-DDCB0D263F41}" type="datetimeFigureOut">
              <a:rPr lang="it-IT" smtClean="0"/>
              <a:t>08/05/2020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3EAD97-60D7-47E6-BA38-1E75CAE269D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383088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3EAD97-60D7-47E6-BA38-1E75CAE269D3}" type="slidenum">
              <a:rPr lang="it-IT" smtClean="0"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8107848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3EAD97-60D7-47E6-BA38-1E75CAE269D3}" type="slidenum">
              <a:rPr lang="it-IT" smtClean="0"/>
              <a:t>10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591238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3EAD97-60D7-47E6-BA38-1E75CAE269D3}" type="slidenum">
              <a:rPr lang="it-IT" smtClean="0"/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035087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3EAD97-60D7-47E6-BA38-1E75CAE269D3}" type="slidenum">
              <a:rPr lang="it-IT" smtClean="0"/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279746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3EAD97-60D7-47E6-BA38-1E75CAE269D3}" type="slidenum">
              <a:rPr lang="it-IT" smtClean="0"/>
              <a:t>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2165392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3EAD97-60D7-47E6-BA38-1E75CAE269D3}" type="slidenum">
              <a:rPr lang="it-IT" smtClean="0"/>
              <a:t>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5763136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3EAD97-60D7-47E6-BA38-1E75CAE269D3}" type="slidenum">
              <a:rPr lang="it-IT" smtClean="0"/>
              <a:t>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2558616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3EAD97-60D7-47E6-BA38-1E75CAE269D3}" type="slidenum">
              <a:rPr lang="it-IT" smtClean="0"/>
              <a:t>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3616989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3EAD97-60D7-47E6-BA38-1E75CAE269D3}" type="slidenum">
              <a:rPr lang="it-IT" smtClean="0"/>
              <a:t>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6310546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3EAD97-60D7-47E6-BA38-1E75CAE269D3}" type="slidenum">
              <a:rPr lang="it-IT" smtClean="0"/>
              <a:t>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19763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75AD4-1482-4957-9CF9-A359ED172D2B}" type="datetimeFigureOut">
              <a:rPr lang="it-IT" smtClean="0"/>
              <a:t>08/05/2020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3A2EA-B21C-4A15-9AC0-9A1C1082B7E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023400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olo e sotto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75AD4-1482-4957-9CF9-A359ED172D2B}" type="datetimeFigureOut">
              <a:rPr lang="it-IT" smtClean="0"/>
              <a:t>08/05/2020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3A2EA-B21C-4A15-9AC0-9A1C1082B7E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549143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zio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75AD4-1482-4957-9CF9-A359ED172D2B}" type="datetimeFigureOut">
              <a:rPr lang="it-IT" smtClean="0"/>
              <a:t>08/05/2020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3A2EA-B21C-4A15-9AC0-9A1C1082B7E5}" type="slidenum">
              <a:rPr lang="it-IT" smtClean="0"/>
              <a:t>‹N›</a:t>
            </a:fld>
            <a:endParaRPr lang="it-IT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206955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cheda no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75AD4-1482-4957-9CF9-A359ED172D2B}" type="datetimeFigureOut">
              <a:rPr lang="it-IT" smtClean="0"/>
              <a:t>08/05/2020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3A2EA-B21C-4A15-9AC0-9A1C1082B7E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916415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cheda nome cita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75AD4-1482-4957-9CF9-A359ED172D2B}" type="datetimeFigureOut">
              <a:rPr lang="it-IT" smtClean="0"/>
              <a:t>08/05/2020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3A2EA-B21C-4A15-9AC0-9A1C1082B7E5}" type="slidenum">
              <a:rPr lang="it-IT" smtClean="0"/>
              <a:t>‹N›</a:t>
            </a:fld>
            <a:endParaRPr lang="it-IT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0320799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75AD4-1482-4957-9CF9-A359ED172D2B}" type="datetimeFigureOut">
              <a:rPr lang="it-IT" smtClean="0"/>
              <a:t>08/05/2020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3A2EA-B21C-4A15-9AC0-9A1C1082B7E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0125017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75AD4-1482-4957-9CF9-A359ED172D2B}" type="datetimeFigureOut">
              <a:rPr lang="it-IT" smtClean="0"/>
              <a:t>08/05/2020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3A2EA-B21C-4A15-9AC0-9A1C1082B7E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503138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75AD4-1482-4957-9CF9-A359ED172D2B}" type="datetimeFigureOut">
              <a:rPr lang="it-IT" smtClean="0"/>
              <a:t>08/05/2020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3A2EA-B21C-4A15-9AC0-9A1C1082B7E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042530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75AD4-1482-4957-9CF9-A359ED172D2B}" type="datetimeFigureOut">
              <a:rPr lang="it-IT" smtClean="0"/>
              <a:t>08/05/2020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3A2EA-B21C-4A15-9AC0-9A1C1082B7E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369791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75AD4-1482-4957-9CF9-A359ED172D2B}" type="datetimeFigureOut">
              <a:rPr lang="it-IT" smtClean="0"/>
              <a:t>08/05/2020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3A2EA-B21C-4A15-9AC0-9A1C1082B7E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93023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75AD4-1482-4957-9CF9-A359ED172D2B}" type="datetimeFigureOut">
              <a:rPr lang="it-IT" smtClean="0"/>
              <a:t>08/05/2020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3A2EA-B21C-4A15-9AC0-9A1C1082B7E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108834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75AD4-1482-4957-9CF9-A359ED172D2B}" type="datetimeFigureOut">
              <a:rPr lang="it-IT" smtClean="0"/>
              <a:t>08/05/2020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3A2EA-B21C-4A15-9AC0-9A1C1082B7E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521911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75AD4-1482-4957-9CF9-A359ED172D2B}" type="datetimeFigureOut">
              <a:rPr lang="it-IT" smtClean="0"/>
              <a:t>08/05/2020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3A2EA-B21C-4A15-9AC0-9A1C1082B7E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155348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75AD4-1482-4957-9CF9-A359ED172D2B}" type="datetimeFigureOut">
              <a:rPr lang="it-IT" smtClean="0"/>
              <a:t>08/05/2020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3A2EA-B21C-4A15-9AC0-9A1C1082B7E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95906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75AD4-1482-4957-9CF9-A359ED172D2B}" type="datetimeFigureOut">
              <a:rPr lang="it-IT" smtClean="0"/>
              <a:t>08/05/2020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3A2EA-B21C-4A15-9AC0-9A1C1082B7E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804507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it-IT" smtClean="0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3A2EA-B21C-4A15-9AC0-9A1C1082B7E5}" type="slidenum">
              <a:rPr lang="it-IT" smtClean="0"/>
              <a:t>‹N›</a:t>
            </a:fld>
            <a:endParaRPr lang="it-IT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75AD4-1482-4957-9CF9-A359ED172D2B}" type="datetimeFigureOut">
              <a:rPr lang="it-IT" smtClean="0"/>
              <a:t>08/05/2020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975455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675AD4-1482-4957-9CF9-A359ED172D2B}" type="datetimeFigureOut">
              <a:rPr lang="it-IT" smtClean="0"/>
              <a:t>08/05/2020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463A2EA-B21C-4A15-9AC0-9A1C1082B7E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754687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  <p:sldLayoutId id="2147483707" r:id="rId12"/>
    <p:sldLayoutId id="2147483708" r:id="rId13"/>
    <p:sldLayoutId id="2147483709" r:id="rId14"/>
    <p:sldLayoutId id="2147483710" r:id="rId15"/>
    <p:sldLayoutId id="2147483711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ttangolo arrotondato 30"/>
          <p:cNvSpPr/>
          <p:nvPr/>
        </p:nvSpPr>
        <p:spPr>
          <a:xfrm>
            <a:off x="0" y="127751"/>
            <a:ext cx="12077700" cy="72000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800" b="1" dirty="0" smtClean="0">
                <a:solidFill>
                  <a:srgbClr val="2E75B6"/>
                </a:solidFill>
              </a:rPr>
              <a:t>Misura 1.B</a:t>
            </a:r>
            <a:endParaRPr lang="it-IT" sz="2800" b="1" dirty="0">
              <a:solidFill>
                <a:srgbClr val="2E75B6"/>
              </a:solidFill>
            </a:endParaRPr>
          </a:p>
        </p:txBody>
      </p:sp>
      <p:grpSp>
        <p:nvGrpSpPr>
          <p:cNvPr id="16" name="Gruppo 15"/>
          <p:cNvGrpSpPr/>
          <p:nvPr/>
        </p:nvGrpSpPr>
        <p:grpSpPr>
          <a:xfrm>
            <a:off x="-43391" y="1339032"/>
            <a:ext cx="11687933" cy="3646023"/>
            <a:chOff x="-43391" y="1339032"/>
            <a:chExt cx="11687933" cy="3646023"/>
          </a:xfrm>
        </p:grpSpPr>
        <p:grpSp>
          <p:nvGrpSpPr>
            <p:cNvPr id="13" name="Gruppo 12"/>
            <p:cNvGrpSpPr/>
            <p:nvPr/>
          </p:nvGrpSpPr>
          <p:grpSpPr>
            <a:xfrm>
              <a:off x="-43391" y="1339032"/>
              <a:ext cx="11677624" cy="3646023"/>
              <a:chOff x="-43391" y="1339032"/>
              <a:chExt cx="11677624" cy="3646023"/>
            </a:xfrm>
          </p:grpSpPr>
          <p:pic>
            <p:nvPicPr>
              <p:cNvPr id="4" name="Immagine 3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276962" y="2744537"/>
                <a:ext cx="1112038" cy="1117278"/>
              </a:xfrm>
              <a:prstGeom prst="rect">
                <a:avLst/>
              </a:prstGeom>
            </p:spPr>
          </p:pic>
          <p:sp>
            <p:nvSpPr>
              <p:cNvPr id="5" name="CasellaDiTesto 4"/>
              <p:cNvSpPr txBox="1"/>
              <p:nvPr/>
            </p:nvSpPr>
            <p:spPr>
              <a:xfrm>
                <a:off x="-43391" y="2586740"/>
                <a:ext cx="2034548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1100" dirty="0" smtClean="0"/>
                  <a:t>Codice Locale Progetto</a:t>
                </a:r>
                <a:endParaRPr lang="it-IT" sz="1100" dirty="0"/>
              </a:p>
            </p:txBody>
          </p:sp>
          <p:cxnSp>
            <p:nvCxnSpPr>
              <p:cNvPr id="21" name="Connettore 2 20"/>
              <p:cNvCxnSpPr>
                <a:endCxn id="56" idx="1"/>
              </p:cNvCxnSpPr>
              <p:nvPr/>
            </p:nvCxnSpPr>
            <p:spPr>
              <a:xfrm flipV="1">
                <a:off x="2107163" y="3333471"/>
                <a:ext cx="1134752" cy="26023"/>
              </a:xfrm>
              <a:prstGeom prst="straightConnector1">
                <a:avLst/>
              </a:prstGeom>
              <a:ln w="38100">
                <a:solidFill>
                  <a:srgbClr val="2E75B6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Connettore 2 39"/>
              <p:cNvCxnSpPr/>
              <p:nvPr/>
            </p:nvCxnSpPr>
            <p:spPr>
              <a:xfrm flipV="1">
                <a:off x="1836342" y="2075827"/>
                <a:ext cx="950764" cy="789986"/>
              </a:xfrm>
              <a:prstGeom prst="straightConnector1">
                <a:avLst/>
              </a:prstGeom>
              <a:ln w="38100">
                <a:solidFill>
                  <a:srgbClr val="2E75B6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22" name="Immagine 5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784194" y="1749348"/>
                <a:ext cx="612577" cy="615464"/>
              </a:xfrm>
              <a:prstGeom prst="rect">
                <a:avLst/>
              </a:prstGeom>
            </p:spPr>
          </p:pic>
          <p:sp>
            <p:nvSpPr>
              <p:cNvPr id="23" name="CasellaDiTesto 9"/>
              <p:cNvSpPr txBox="1"/>
              <p:nvPr/>
            </p:nvSpPr>
            <p:spPr>
              <a:xfrm>
                <a:off x="3279317" y="1881717"/>
                <a:ext cx="96237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1000" b="1" dirty="0"/>
                  <a:t>procedura di selezione </a:t>
                </a:r>
                <a:endParaRPr lang="it-IT" sz="1000" dirty="0"/>
              </a:p>
            </p:txBody>
          </p:sp>
          <p:pic>
            <p:nvPicPr>
              <p:cNvPr id="28" name="Immagine 5"/>
              <p:cNvPicPr preferRelativeResize="0">
                <a:picLocks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048549" y="2353422"/>
                <a:ext cx="468000" cy="468000"/>
              </a:xfrm>
              <a:prstGeom prst="rect">
                <a:avLst/>
              </a:prstGeom>
            </p:spPr>
          </p:pic>
          <p:sp>
            <p:nvSpPr>
              <p:cNvPr id="33" name="CasellaDiTesto 9"/>
              <p:cNvSpPr txBox="1"/>
              <p:nvPr/>
            </p:nvSpPr>
            <p:spPr>
              <a:xfrm>
                <a:off x="9269254" y="2281827"/>
                <a:ext cx="2339822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1000" i="1" dirty="0" err="1" smtClean="0"/>
                  <a:t>CF_</a:t>
                </a:r>
                <a:r>
                  <a:rPr lang="it-IT" sz="1000" dirty="0" err="1" smtClean="0"/>
                  <a:t>Attestazione</a:t>
                </a:r>
                <a:r>
                  <a:rPr lang="it-IT" sz="1000" dirty="0" smtClean="0"/>
                  <a:t> Massiva Stato NEET</a:t>
                </a:r>
                <a:endParaRPr lang="it-IT" sz="1000" i="1" dirty="0"/>
              </a:p>
            </p:txBody>
          </p:sp>
          <p:sp>
            <p:nvSpPr>
              <p:cNvPr id="48" name="Left Brace 47"/>
              <p:cNvSpPr/>
              <p:nvPr/>
            </p:nvSpPr>
            <p:spPr>
              <a:xfrm>
                <a:off x="4585518" y="2304527"/>
                <a:ext cx="426511" cy="2176488"/>
              </a:xfrm>
              <a:prstGeom prst="leftBrace">
                <a:avLst/>
              </a:prstGeom>
              <a:ln w="41275">
                <a:solidFill>
                  <a:srgbClr val="2E75B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0" name="CasellaDiTesto 9"/>
              <p:cNvSpPr txBox="1"/>
              <p:nvPr/>
            </p:nvSpPr>
            <p:spPr>
              <a:xfrm>
                <a:off x="5359776" y="2476408"/>
                <a:ext cx="1872098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1000" dirty="0" smtClean="0"/>
                  <a:t>00_CF Giovane rientrante nel campione</a:t>
                </a:r>
                <a:endParaRPr lang="it-IT" sz="1000" dirty="0"/>
              </a:p>
            </p:txBody>
          </p:sp>
          <p:cxnSp>
            <p:nvCxnSpPr>
              <p:cNvPr id="64" name="Connettore 2 20"/>
              <p:cNvCxnSpPr/>
              <p:nvPr/>
            </p:nvCxnSpPr>
            <p:spPr>
              <a:xfrm flipV="1">
                <a:off x="7437260" y="1613296"/>
                <a:ext cx="1402003" cy="905335"/>
              </a:xfrm>
              <a:prstGeom prst="straightConnector1">
                <a:avLst/>
              </a:prstGeom>
              <a:ln w="38100">
                <a:solidFill>
                  <a:srgbClr val="2E75B6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Connettore 2 20"/>
              <p:cNvCxnSpPr/>
              <p:nvPr/>
            </p:nvCxnSpPr>
            <p:spPr>
              <a:xfrm flipV="1">
                <a:off x="7408898" y="1979230"/>
                <a:ext cx="1434789" cy="580693"/>
              </a:xfrm>
              <a:prstGeom prst="straightConnector1">
                <a:avLst/>
              </a:prstGeom>
              <a:ln w="38100">
                <a:solidFill>
                  <a:srgbClr val="2E75B6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Connettore 2 20"/>
              <p:cNvCxnSpPr/>
              <p:nvPr/>
            </p:nvCxnSpPr>
            <p:spPr>
              <a:xfrm flipV="1">
                <a:off x="7338707" y="2339568"/>
                <a:ext cx="1500252" cy="272411"/>
              </a:xfrm>
              <a:prstGeom prst="straightConnector1">
                <a:avLst/>
              </a:prstGeom>
              <a:ln w="38100">
                <a:solidFill>
                  <a:srgbClr val="2E75B6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Connettore 2 20"/>
              <p:cNvCxnSpPr/>
              <p:nvPr/>
            </p:nvCxnSpPr>
            <p:spPr>
              <a:xfrm>
                <a:off x="7336542" y="2661333"/>
                <a:ext cx="1502619" cy="118319"/>
              </a:xfrm>
              <a:prstGeom prst="straightConnector1">
                <a:avLst/>
              </a:prstGeom>
              <a:ln w="38100">
                <a:solidFill>
                  <a:srgbClr val="2E75B6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Connettore 2 20"/>
              <p:cNvCxnSpPr/>
              <p:nvPr/>
            </p:nvCxnSpPr>
            <p:spPr>
              <a:xfrm>
                <a:off x="7401958" y="2671035"/>
                <a:ext cx="1443941" cy="616493"/>
              </a:xfrm>
              <a:prstGeom prst="straightConnector1">
                <a:avLst/>
              </a:prstGeom>
              <a:ln w="38100">
                <a:solidFill>
                  <a:srgbClr val="2E75B6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5" name="CasellaDiTesto 9"/>
              <p:cNvSpPr txBox="1"/>
              <p:nvPr/>
            </p:nvSpPr>
            <p:spPr>
              <a:xfrm>
                <a:off x="3242579" y="4478054"/>
                <a:ext cx="1518489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1000" b="1" dirty="0"/>
                  <a:t>controlli di I Livello realizzati</a:t>
                </a:r>
                <a:endParaRPr lang="it-IT" sz="1000" dirty="0"/>
              </a:p>
            </p:txBody>
          </p:sp>
          <p:sp>
            <p:nvSpPr>
              <p:cNvPr id="14" name="Oval 13"/>
              <p:cNvSpPr/>
              <p:nvPr/>
            </p:nvSpPr>
            <p:spPr>
              <a:xfrm>
                <a:off x="7267079" y="2465227"/>
                <a:ext cx="287111" cy="302162"/>
              </a:xfrm>
              <a:prstGeom prst="ellipse">
                <a:avLst/>
              </a:prstGeom>
              <a:solidFill>
                <a:srgbClr val="2E75B6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1" name="CasellaDiTesto 9"/>
              <p:cNvSpPr txBox="1"/>
              <p:nvPr/>
            </p:nvSpPr>
            <p:spPr>
              <a:xfrm>
                <a:off x="9251512" y="1856119"/>
                <a:ext cx="2252225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1000" i="1" dirty="0" err="1" smtClean="0"/>
                  <a:t>CF_</a:t>
                </a:r>
                <a:r>
                  <a:rPr lang="it-IT" sz="1000" dirty="0" err="1" smtClean="0"/>
                  <a:t>CheckList</a:t>
                </a:r>
                <a:r>
                  <a:rPr lang="it-IT" sz="1000" dirty="0" smtClean="0"/>
                  <a:t> Verifica Stato NEET</a:t>
                </a:r>
                <a:endParaRPr lang="it-IT" sz="1000" i="1" dirty="0"/>
              </a:p>
            </p:txBody>
          </p:sp>
          <p:pic>
            <p:nvPicPr>
              <p:cNvPr id="50" name="Immagine 5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711413" y="4369591"/>
                <a:ext cx="612577" cy="615464"/>
              </a:xfrm>
              <a:prstGeom prst="rect">
                <a:avLst/>
              </a:prstGeom>
            </p:spPr>
          </p:pic>
          <p:cxnSp>
            <p:nvCxnSpPr>
              <p:cNvPr id="51" name="Connettore 2 20"/>
              <p:cNvCxnSpPr/>
              <p:nvPr/>
            </p:nvCxnSpPr>
            <p:spPr>
              <a:xfrm>
                <a:off x="2022146" y="3727310"/>
                <a:ext cx="676240" cy="811755"/>
              </a:xfrm>
              <a:prstGeom prst="straightConnector1">
                <a:avLst/>
              </a:prstGeom>
              <a:ln w="38100">
                <a:solidFill>
                  <a:srgbClr val="2E75B6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56" name="Immagine 55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241915" y="3025739"/>
                <a:ext cx="612577" cy="615464"/>
              </a:xfrm>
              <a:prstGeom prst="rect">
                <a:avLst/>
              </a:prstGeom>
            </p:spPr>
          </p:pic>
          <p:sp>
            <p:nvSpPr>
              <p:cNvPr id="59" name="CasellaDiTesto 58"/>
              <p:cNvSpPr txBox="1"/>
              <p:nvPr/>
            </p:nvSpPr>
            <p:spPr>
              <a:xfrm>
                <a:off x="3602262" y="3256868"/>
                <a:ext cx="1029382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1000" b="1" dirty="0" smtClean="0"/>
                  <a:t>Attuazione</a:t>
                </a:r>
                <a:endParaRPr lang="it-IT" sz="1000" dirty="0"/>
              </a:p>
            </p:txBody>
          </p:sp>
          <p:pic>
            <p:nvPicPr>
              <p:cNvPr id="9" name="Immagine 8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949006" y="1339032"/>
                <a:ext cx="345405" cy="345405"/>
              </a:xfrm>
              <a:prstGeom prst="rect">
                <a:avLst/>
              </a:prstGeom>
            </p:spPr>
          </p:pic>
          <p:sp>
            <p:nvSpPr>
              <p:cNvPr id="63" name="CasellaDiTesto 9"/>
              <p:cNvSpPr txBox="1"/>
              <p:nvPr/>
            </p:nvSpPr>
            <p:spPr>
              <a:xfrm>
                <a:off x="9246208" y="1409648"/>
                <a:ext cx="1218114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1000" i="1" dirty="0" smtClean="0"/>
                  <a:t>CF_</a:t>
                </a:r>
                <a:r>
                  <a:rPr lang="it-IT" sz="1000" dirty="0"/>
                  <a:t>Dich445</a:t>
                </a:r>
                <a:endParaRPr lang="it-IT" sz="1000" i="1" dirty="0"/>
              </a:p>
            </p:txBody>
          </p:sp>
          <p:pic>
            <p:nvPicPr>
              <p:cNvPr id="65" name="Immagine 64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949006" y="1804646"/>
                <a:ext cx="345405" cy="345405"/>
              </a:xfrm>
              <a:prstGeom prst="rect">
                <a:avLst/>
              </a:prstGeom>
            </p:spPr>
          </p:pic>
          <p:pic>
            <p:nvPicPr>
              <p:cNvPr id="66" name="Immagine 65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949006" y="2194571"/>
                <a:ext cx="345405" cy="345405"/>
              </a:xfrm>
              <a:prstGeom prst="rect">
                <a:avLst/>
              </a:prstGeom>
            </p:spPr>
          </p:pic>
          <p:pic>
            <p:nvPicPr>
              <p:cNvPr id="68" name="Immagine 5"/>
              <p:cNvPicPr preferRelativeResize="0">
                <a:picLocks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056578" y="2865813"/>
                <a:ext cx="468000" cy="468000"/>
              </a:xfrm>
              <a:prstGeom prst="rect">
                <a:avLst/>
              </a:prstGeom>
            </p:spPr>
          </p:pic>
          <p:sp>
            <p:nvSpPr>
              <p:cNvPr id="69" name="CasellaDiTesto 9"/>
              <p:cNvSpPr txBox="1"/>
              <p:nvPr/>
            </p:nvSpPr>
            <p:spPr>
              <a:xfrm>
                <a:off x="5351554" y="2989516"/>
                <a:ext cx="1872098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1000" dirty="0" smtClean="0"/>
                  <a:t>01_CF Giovane rientrante nel campione</a:t>
                </a:r>
                <a:endParaRPr lang="it-IT" sz="1000" dirty="0"/>
              </a:p>
            </p:txBody>
          </p:sp>
          <p:pic>
            <p:nvPicPr>
              <p:cNvPr id="70" name="Immagine 5"/>
              <p:cNvPicPr preferRelativeResize="0">
                <a:picLocks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087169" y="3414934"/>
                <a:ext cx="468000" cy="468000"/>
              </a:xfrm>
              <a:prstGeom prst="rect">
                <a:avLst/>
              </a:prstGeom>
            </p:spPr>
          </p:pic>
          <p:sp>
            <p:nvSpPr>
              <p:cNvPr id="72" name="CasellaDiTesto 9"/>
              <p:cNvSpPr txBox="1"/>
              <p:nvPr/>
            </p:nvSpPr>
            <p:spPr>
              <a:xfrm>
                <a:off x="5398396" y="3537920"/>
                <a:ext cx="1872098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1000" dirty="0" smtClean="0"/>
                  <a:t>02_CF Giovane rientrante nel campione</a:t>
                </a:r>
                <a:endParaRPr lang="it-IT" sz="1000" dirty="0"/>
              </a:p>
            </p:txBody>
          </p:sp>
          <p:pic>
            <p:nvPicPr>
              <p:cNvPr id="73" name="Immagine 5"/>
              <p:cNvPicPr preferRelativeResize="0">
                <a:picLocks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092331" y="3954958"/>
                <a:ext cx="468000" cy="468000"/>
              </a:xfrm>
              <a:prstGeom prst="rect">
                <a:avLst/>
              </a:prstGeom>
            </p:spPr>
          </p:pic>
          <p:sp>
            <p:nvSpPr>
              <p:cNvPr id="75" name="CasellaDiTesto 9"/>
              <p:cNvSpPr txBox="1"/>
              <p:nvPr/>
            </p:nvSpPr>
            <p:spPr>
              <a:xfrm>
                <a:off x="5403558" y="4077944"/>
                <a:ext cx="1872098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1000" dirty="0" smtClean="0"/>
                  <a:t>02+n_CF Giovane rientrante nel campione</a:t>
                </a:r>
                <a:endParaRPr lang="it-IT" sz="1000" dirty="0"/>
              </a:p>
            </p:txBody>
          </p:sp>
          <p:sp>
            <p:nvSpPr>
              <p:cNvPr id="76" name="CasellaDiTesto 9"/>
              <p:cNvSpPr txBox="1"/>
              <p:nvPr/>
            </p:nvSpPr>
            <p:spPr>
              <a:xfrm>
                <a:off x="9294411" y="3160748"/>
                <a:ext cx="2339822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1000" i="1" dirty="0" err="1" smtClean="0"/>
                  <a:t>CF_</a:t>
                </a:r>
                <a:r>
                  <a:rPr lang="it-IT" sz="1000" dirty="0" err="1" smtClean="0"/>
                  <a:t>Certificato</a:t>
                </a:r>
                <a:r>
                  <a:rPr lang="it-IT" sz="1000" dirty="0" smtClean="0"/>
                  <a:t> attività svolte</a:t>
                </a:r>
                <a:endParaRPr lang="it-IT" sz="1000" i="1" dirty="0"/>
              </a:p>
            </p:txBody>
          </p:sp>
          <p:pic>
            <p:nvPicPr>
              <p:cNvPr id="78" name="Immagine 77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949006" y="2644111"/>
                <a:ext cx="345405" cy="345405"/>
              </a:xfrm>
              <a:prstGeom prst="rect">
                <a:avLst/>
              </a:prstGeom>
            </p:spPr>
          </p:pic>
          <p:pic>
            <p:nvPicPr>
              <p:cNvPr id="81" name="Immagine 80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949006" y="3109435"/>
                <a:ext cx="345405" cy="345405"/>
              </a:xfrm>
              <a:prstGeom prst="rect">
                <a:avLst/>
              </a:prstGeom>
            </p:spPr>
          </p:pic>
        </p:grpSp>
        <p:sp>
          <p:nvSpPr>
            <p:cNvPr id="85" name="CasellaDiTesto 9"/>
            <p:cNvSpPr txBox="1"/>
            <p:nvPr/>
          </p:nvSpPr>
          <p:spPr>
            <a:xfrm>
              <a:off x="9304720" y="2691297"/>
              <a:ext cx="233982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000" i="1" dirty="0" smtClean="0"/>
                <a:t>CF_ </a:t>
              </a:r>
              <a:r>
                <a:rPr lang="it-IT" sz="1000" dirty="0" smtClean="0"/>
                <a:t>Presa in carico/Patto di Servizio</a:t>
              </a:r>
              <a:endParaRPr lang="it-IT" sz="1000" dirty="0"/>
            </a:p>
          </p:txBody>
        </p:sp>
      </p:grpSp>
    </p:spTree>
    <p:extLst>
      <p:ext uri="{BB962C8B-B14F-4D97-AF65-F5344CB8AC3E}">
        <p14:creationId xmlns:p14="http://schemas.microsoft.com/office/powerpoint/2010/main" val="2847202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ttangolo arrotondato 30"/>
          <p:cNvSpPr/>
          <p:nvPr/>
        </p:nvSpPr>
        <p:spPr>
          <a:xfrm>
            <a:off x="0" y="127751"/>
            <a:ext cx="12077700" cy="72000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800" b="1" dirty="0" smtClean="0">
                <a:solidFill>
                  <a:srgbClr val="2E75B6"/>
                </a:solidFill>
              </a:rPr>
              <a:t>Misura </a:t>
            </a:r>
            <a:r>
              <a:rPr lang="it-IT" sz="2800" b="1" dirty="0">
                <a:solidFill>
                  <a:srgbClr val="2E75B6"/>
                </a:solidFill>
              </a:rPr>
              <a:t>9</a:t>
            </a:r>
          </a:p>
        </p:txBody>
      </p:sp>
      <p:grpSp>
        <p:nvGrpSpPr>
          <p:cNvPr id="16" name="Gruppo 15"/>
          <p:cNvGrpSpPr/>
          <p:nvPr/>
        </p:nvGrpSpPr>
        <p:grpSpPr>
          <a:xfrm>
            <a:off x="-43391" y="1339032"/>
            <a:ext cx="11687933" cy="3141983"/>
            <a:chOff x="-43391" y="1339032"/>
            <a:chExt cx="11687933" cy="3141983"/>
          </a:xfrm>
        </p:grpSpPr>
        <p:grpSp>
          <p:nvGrpSpPr>
            <p:cNvPr id="13" name="Gruppo 12"/>
            <p:cNvGrpSpPr/>
            <p:nvPr/>
          </p:nvGrpSpPr>
          <p:grpSpPr>
            <a:xfrm>
              <a:off x="-43391" y="1339032"/>
              <a:ext cx="11677624" cy="3141983"/>
              <a:chOff x="-43391" y="1339032"/>
              <a:chExt cx="11677624" cy="3141983"/>
            </a:xfrm>
          </p:grpSpPr>
          <p:pic>
            <p:nvPicPr>
              <p:cNvPr id="4" name="Immagine 3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276962" y="2744537"/>
                <a:ext cx="1112038" cy="1117278"/>
              </a:xfrm>
              <a:prstGeom prst="rect">
                <a:avLst/>
              </a:prstGeom>
            </p:spPr>
          </p:pic>
          <p:sp>
            <p:nvSpPr>
              <p:cNvPr id="5" name="CasellaDiTesto 4"/>
              <p:cNvSpPr txBox="1"/>
              <p:nvPr/>
            </p:nvSpPr>
            <p:spPr>
              <a:xfrm>
                <a:off x="-43391" y="2586740"/>
                <a:ext cx="2034548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1100" dirty="0" smtClean="0"/>
                  <a:t>Codice Locale Progetto</a:t>
                </a:r>
                <a:endParaRPr lang="it-IT" sz="1100" dirty="0"/>
              </a:p>
            </p:txBody>
          </p:sp>
          <p:cxnSp>
            <p:nvCxnSpPr>
              <p:cNvPr id="21" name="Connettore 2 20"/>
              <p:cNvCxnSpPr>
                <a:endCxn id="56" idx="1"/>
              </p:cNvCxnSpPr>
              <p:nvPr/>
            </p:nvCxnSpPr>
            <p:spPr>
              <a:xfrm flipV="1">
                <a:off x="2107163" y="3333471"/>
                <a:ext cx="1134752" cy="26023"/>
              </a:xfrm>
              <a:prstGeom prst="straightConnector1">
                <a:avLst/>
              </a:prstGeom>
              <a:ln w="38100">
                <a:solidFill>
                  <a:srgbClr val="2E75B6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Connettore 2 39"/>
              <p:cNvCxnSpPr/>
              <p:nvPr/>
            </p:nvCxnSpPr>
            <p:spPr>
              <a:xfrm flipV="1">
                <a:off x="1836342" y="2075827"/>
                <a:ext cx="950764" cy="789986"/>
              </a:xfrm>
              <a:prstGeom prst="straightConnector1">
                <a:avLst/>
              </a:prstGeom>
              <a:ln w="38100">
                <a:solidFill>
                  <a:srgbClr val="2E75B6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22" name="Immagine 5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784194" y="1749348"/>
                <a:ext cx="612577" cy="615464"/>
              </a:xfrm>
              <a:prstGeom prst="rect">
                <a:avLst/>
              </a:prstGeom>
            </p:spPr>
          </p:pic>
          <p:sp>
            <p:nvSpPr>
              <p:cNvPr id="23" name="CasellaDiTesto 9"/>
              <p:cNvSpPr txBox="1"/>
              <p:nvPr/>
            </p:nvSpPr>
            <p:spPr>
              <a:xfrm>
                <a:off x="3279317" y="1881717"/>
                <a:ext cx="1196458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1000" b="1" dirty="0"/>
                  <a:t>controlli di I Livello realizzati</a:t>
                </a:r>
                <a:endParaRPr lang="it-IT" sz="1000" dirty="0"/>
              </a:p>
            </p:txBody>
          </p:sp>
          <p:pic>
            <p:nvPicPr>
              <p:cNvPr id="28" name="Immagine 5"/>
              <p:cNvPicPr preferRelativeResize="0">
                <a:picLocks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048549" y="2353422"/>
                <a:ext cx="468000" cy="468000"/>
              </a:xfrm>
              <a:prstGeom prst="rect">
                <a:avLst/>
              </a:prstGeom>
            </p:spPr>
          </p:pic>
          <p:sp>
            <p:nvSpPr>
              <p:cNvPr id="33" name="CasellaDiTesto 9"/>
              <p:cNvSpPr txBox="1"/>
              <p:nvPr/>
            </p:nvSpPr>
            <p:spPr>
              <a:xfrm>
                <a:off x="9269254" y="2281827"/>
                <a:ext cx="2339822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1000" i="1" dirty="0" err="1" smtClean="0"/>
                  <a:t>CF_</a:t>
                </a:r>
                <a:r>
                  <a:rPr lang="it-IT" sz="1000" dirty="0" err="1" smtClean="0"/>
                  <a:t>Dichiarazione</a:t>
                </a:r>
                <a:r>
                  <a:rPr lang="it-IT" sz="1000" dirty="0" smtClean="0"/>
                  <a:t> UNIEMENS</a:t>
                </a:r>
                <a:endParaRPr lang="it-IT" sz="1000" i="1" dirty="0"/>
              </a:p>
            </p:txBody>
          </p:sp>
          <p:sp>
            <p:nvSpPr>
              <p:cNvPr id="48" name="Left Brace 47"/>
              <p:cNvSpPr/>
              <p:nvPr/>
            </p:nvSpPr>
            <p:spPr>
              <a:xfrm>
                <a:off x="4585518" y="2304527"/>
                <a:ext cx="426511" cy="2176488"/>
              </a:xfrm>
              <a:prstGeom prst="leftBrace">
                <a:avLst/>
              </a:prstGeom>
              <a:ln w="41275">
                <a:solidFill>
                  <a:srgbClr val="2E75B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0" name="CasellaDiTesto 9"/>
              <p:cNvSpPr txBox="1"/>
              <p:nvPr/>
            </p:nvSpPr>
            <p:spPr>
              <a:xfrm>
                <a:off x="5359776" y="2476408"/>
                <a:ext cx="1872098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1000" dirty="0" smtClean="0"/>
                  <a:t>00_CF Giovane rientrante nel campione</a:t>
                </a:r>
                <a:endParaRPr lang="it-IT" sz="1000" dirty="0"/>
              </a:p>
            </p:txBody>
          </p:sp>
          <p:cxnSp>
            <p:nvCxnSpPr>
              <p:cNvPr id="64" name="Connettore 2 20"/>
              <p:cNvCxnSpPr/>
              <p:nvPr/>
            </p:nvCxnSpPr>
            <p:spPr>
              <a:xfrm flipV="1">
                <a:off x="7437260" y="1613296"/>
                <a:ext cx="1402003" cy="905335"/>
              </a:xfrm>
              <a:prstGeom prst="straightConnector1">
                <a:avLst/>
              </a:prstGeom>
              <a:ln w="38100">
                <a:solidFill>
                  <a:srgbClr val="2E75B6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Connettore 2 20"/>
              <p:cNvCxnSpPr/>
              <p:nvPr/>
            </p:nvCxnSpPr>
            <p:spPr>
              <a:xfrm flipV="1">
                <a:off x="7408898" y="1979230"/>
                <a:ext cx="1434789" cy="580693"/>
              </a:xfrm>
              <a:prstGeom prst="straightConnector1">
                <a:avLst/>
              </a:prstGeom>
              <a:ln w="38100">
                <a:solidFill>
                  <a:srgbClr val="2E75B6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Connettore 2 20"/>
              <p:cNvCxnSpPr/>
              <p:nvPr/>
            </p:nvCxnSpPr>
            <p:spPr>
              <a:xfrm flipV="1">
                <a:off x="7338707" y="2339568"/>
                <a:ext cx="1500252" cy="272411"/>
              </a:xfrm>
              <a:prstGeom prst="straightConnector1">
                <a:avLst/>
              </a:prstGeom>
              <a:ln w="38100">
                <a:solidFill>
                  <a:srgbClr val="2E75B6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Connettore 2 20"/>
              <p:cNvCxnSpPr/>
              <p:nvPr/>
            </p:nvCxnSpPr>
            <p:spPr>
              <a:xfrm>
                <a:off x="7336542" y="2661333"/>
                <a:ext cx="1502619" cy="118319"/>
              </a:xfrm>
              <a:prstGeom prst="straightConnector1">
                <a:avLst/>
              </a:prstGeom>
              <a:ln w="38100">
                <a:solidFill>
                  <a:srgbClr val="2E75B6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Connettore 2 20"/>
              <p:cNvCxnSpPr/>
              <p:nvPr/>
            </p:nvCxnSpPr>
            <p:spPr>
              <a:xfrm>
                <a:off x="7401958" y="2671035"/>
                <a:ext cx="1443941" cy="616493"/>
              </a:xfrm>
              <a:prstGeom prst="straightConnector1">
                <a:avLst/>
              </a:prstGeom>
              <a:ln w="38100">
                <a:solidFill>
                  <a:srgbClr val="2E75B6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" name="Oval 13"/>
              <p:cNvSpPr/>
              <p:nvPr/>
            </p:nvSpPr>
            <p:spPr>
              <a:xfrm>
                <a:off x="7267079" y="2465227"/>
                <a:ext cx="287111" cy="302162"/>
              </a:xfrm>
              <a:prstGeom prst="ellipse">
                <a:avLst/>
              </a:prstGeom>
              <a:solidFill>
                <a:srgbClr val="2E75B6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1" name="CasellaDiTesto 9"/>
              <p:cNvSpPr txBox="1"/>
              <p:nvPr/>
            </p:nvSpPr>
            <p:spPr>
              <a:xfrm>
                <a:off x="9251512" y="1856119"/>
                <a:ext cx="2252225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1000" i="1" dirty="0" err="1" smtClean="0"/>
                  <a:t>CF_Istanza</a:t>
                </a:r>
                <a:r>
                  <a:rPr lang="it-IT" sz="1000" i="1" dirty="0" smtClean="0"/>
                  <a:t> </a:t>
                </a:r>
                <a:r>
                  <a:rPr lang="it-IT" sz="1000" i="1" dirty="0"/>
                  <a:t>confermata dal datore di lavoro privato</a:t>
                </a:r>
              </a:p>
            </p:txBody>
          </p:sp>
          <p:pic>
            <p:nvPicPr>
              <p:cNvPr id="56" name="Immagine 55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241915" y="3025739"/>
                <a:ext cx="612577" cy="615464"/>
              </a:xfrm>
              <a:prstGeom prst="rect">
                <a:avLst/>
              </a:prstGeom>
            </p:spPr>
          </p:pic>
          <p:sp>
            <p:nvSpPr>
              <p:cNvPr id="59" name="CasellaDiTesto 58"/>
              <p:cNvSpPr txBox="1"/>
              <p:nvPr/>
            </p:nvSpPr>
            <p:spPr>
              <a:xfrm>
                <a:off x="3602262" y="3256868"/>
                <a:ext cx="1029382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1000" b="1" dirty="0" smtClean="0"/>
                  <a:t>Attuazione</a:t>
                </a:r>
                <a:endParaRPr lang="it-IT" sz="1000" dirty="0"/>
              </a:p>
            </p:txBody>
          </p:sp>
          <p:pic>
            <p:nvPicPr>
              <p:cNvPr id="9" name="Immagine 8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949006" y="1339032"/>
                <a:ext cx="345405" cy="345405"/>
              </a:xfrm>
              <a:prstGeom prst="rect">
                <a:avLst/>
              </a:prstGeom>
            </p:spPr>
          </p:pic>
          <p:sp>
            <p:nvSpPr>
              <p:cNvPr id="63" name="CasellaDiTesto 9"/>
              <p:cNvSpPr txBox="1"/>
              <p:nvPr/>
            </p:nvSpPr>
            <p:spPr>
              <a:xfrm>
                <a:off x="9246207" y="1409648"/>
                <a:ext cx="2160702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1000" i="1" dirty="0" err="1" smtClean="0"/>
                  <a:t>CF_Istanza</a:t>
                </a:r>
                <a:r>
                  <a:rPr lang="it-IT" sz="1000" i="1" dirty="0" smtClean="0"/>
                  <a:t> </a:t>
                </a:r>
                <a:r>
                  <a:rPr lang="it-IT" sz="1000" i="1" dirty="0"/>
                  <a:t>presentata e accolta da INPS</a:t>
                </a:r>
              </a:p>
            </p:txBody>
          </p:sp>
          <p:pic>
            <p:nvPicPr>
              <p:cNvPr id="65" name="Immagine 64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949006" y="1804646"/>
                <a:ext cx="345405" cy="345405"/>
              </a:xfrm>
              <a:prstGeom prst="rect">
                <a:avLst/>
              </a:prstGeom>
            </p:spPr>
          </p:pic>
          <p:pic>
            <p:nvPicPr>
              <p:cNvPr id="66" name="Immagine 65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949006" y="2194571"/>
                <a:ext cx="345405" cy="345405"/>
              </a:xfrm>
              <a:prstGeom prst="rect">
                <a:avLst/>
              </a:prstGeom>
            </p:spPr>
          </p:pic>
          <p:pic>
            <p:nvPicPr>
              <p:cNvPr id="68" name="Immagine 5"/>
              <p:cNvPicPr preferRelativeResize="0">
                <a:picLocks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056578" y="2865813"/>
                <a:ext cx="468000" cy="468000"/>
              </a:xfrm>
              <a:prstGeom prst="rect">
                <a:avLst/>
              </a:prstGeom>
            </p:spPr>
          </p:pic>
          <p:sp>
            <p:nvSpPr>
              <p:cNvPr id="69" name="CasellaDiTesto 9"/>
              <p:cNvSpPr txBox="1"/>
              <p:nvPr/>
            </p:nvSpPr>
            <p:spPr>
              <a:xfrm>
                <a:off x="5351554" y="2989516"/>
                <a:ext cx="1872098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1000" dirty="0" smtClean="0"/>
                  <a:t>01_CF Giovane rientrante nel campione</a:t>
                </a:r>
                <a:endParaRPr lang="it-IT" sz="1000" dirty="0"/>
              </a:p>
            </p:txBody>
          </p:sp>
          <p:pic>
            <p:nvPicPr>
              <p:cNvPr id="70" name="Immagine 5"/>
              <p:cNvPicPr preferRelativeResize="0">
                <a:picLocks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087169" y="3414934"/>
                <a:ext cx="468000" cy="468000"/>
              </a:xfrm>
              <a:prstGeom prst="rect">
                <a:avLst/>
              </a:prstGeom>
            </p:spPr>
          </p:pic>
          <p:sp>
            <p:nvSpPr>
              <p:cNvPr id="72" name="CasellaDiTesto 9"/>
              <p:cNvSpPr txBox="1"/>
              <p:nvPr/>
            </p:nvSpPr>
            <p:spPr>
              <a:xfrm>
                <a:off x="5398396" y="3537920"/>
                <a:ext cx="1872098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1000" dirty="0" smtClean="0"/>
                  <a:t>02_CF Giovane rientrante nel campione</a:t>
                </a:r>
                <a:endParaRPr lang="it-IT" sz="1000" dirty="0"/>
              </a:p>
            </p:txBody>
          </p:sp>
          <p:pic>
            <p:nvPicPr>
              <p:cNvPr id="73" name="Immagine 5"/>
              <p:cNvPicPr preferRelativeResize="0">
                <a:picLocks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092331" y="3954958"/>
                <a:ext cx="468000" cy="468000"/>
              </a:xfrm>
              <a:prstGeom prst="rect">
                <a:avLst/>
              </a:prstGeom>
            </p:spPr>
          </p:pic>
          <p:sp>
            <p:nvSpPr>
              <p:cNvPr id="75" name="CasellaDiTesto 9"/>
              <p:cNvSpPr txBox="1"/>
              <p:nvPr/>
            </p:nvSpPr>
            <p:spPr>
              <a:xfrm>
                <a:off x="5403558" y="4077944"/>
                <a:ext cx="1872098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1000" dirty="0" smtClean="0"/>
                  <a:t>02+n_CF Giovane rientrante nel campione</a:t>
                </a:r>
                <a:endParaRPr lang="it-IT" sz="1000" dirty="0"/>
              </a:p>
            </p:txBody>
          </p:sp>
          <p:sp>
            <p:nvSpPr>
              <p:cNvPr id="76" name="CasellaDiTesto 9"/>
              <p:cNvSpPr txBox="1"/>
              <p:nvPr/>
            </p:nvSpPr>
            <p:spPr>
              <a:xfrm>
                <a:off x="9294411" y="3160748"/>
                <a:ext cx="2339822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1000" i="1" dirty="0" err="1" smtClean="0"/>
                  <a:t>CF_Esito</a:t>
                </a:r>
                <a:r>
                  <a:rPr lang="it-IT" sz="1000" i="1" dirty="0" smtClean="0"/>
                  <a:t> </a:t>
                </a:r>
                <a:r>
                  <a:rPr lang="it-IT" sz="1000" i="1" dirty="0"/>
                  <a:t>dei Controlli specifici per le </a:t>
                </a:r>
                <a:r>
                  <a:rPr lang="it-IT" sz="1000" i="1" dirty="0" smtClean="0"/>
                  <a:t>cessazioni anticipate </a:t>
                </a:r>
                <a:r>
                  <a:rPr lang="it-IT" sz="1000" i="1" dirty="0"/>
                  <a:t>dei rapporti</a:t>
                </a:r>
              </a:p>
            </p:txBody>
          </p:sp>
          <p:pic>
            <p:nvPicPr>
              <p:cNvPr id="78" name="Immagine 77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949006" y="2644111"/>
                <a:ext cx="345405" cy="345405"/>
              </a:xfrm>
              <a:prstGeom prst="rect">
                <a:avLst/>
              </a:prstGeom>
            </p:spPr>
          </p:pic>
          <p:pic>
            <p:nvPicPr>
              <p:cNvPr id="81" name="Immagine 80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949006" y="3109435"/>
                <a:ext cx="345405" cy="345405"/>
              </a:xfrm>
              <a:prstGeom prst="rect">
                <a:avLst/>
              </a:prstGeom>
            </p:spPr>
          </p:pic>
        </p:grpSp>
        <p:sp>
          <p:nvSpPr>
            <p:cNvPr id="85" name="CasellaDiTesto 9"/>
            <p:cNvSpPr txBox="1"/>
            <p:nvPr/>
          </p:nvSpPr>
          <p:spPr>
            <a:xfrm>
              <a:off x="9304720" y="2691297"/>
              <a:ext cx="233982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000" i="1" dirty="0" smtClean="0"/>
                <a:t>CF_ </a:t>
              </a:r>
              <a:r>
                <a:rPr lang="it-IT" sz="1000" dirty="0" smtClean="0"/>
                <a:t>Comunicazioni obbligatorie</a:t>
              </a:r>
              <a:endParaRPr lang="it-IT" sz="1000" dirty="0"/>
            </a:p>
          </p:txBody>
        </p:sp>
      </p:grpSp>
    </p:spTree>
    <p:extLst>
      <p:ext uri="{BB962C8B-B14F-4D97-AF65-F5344CB8AC3E}">
        <p14:creationId xmlns:p14="http://schemas.microsoft.com/office/powerpoint/2010/main" val="168820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ttangolo arrotondato 30"/>
          <p:cNvSpPr/>
          <p:nvPr/>
        </p:nvSpPr>
        <p:spPr>
          <a:xfrm>
            <a:off x="0" y="127751"/>
            <a:ext cx="12077700" cy="72000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800" b="1" dirty="0" smtClean="0">
                <a:solidFill>
                  <a:srgbClr val="2E75B6"/>
                </a:solidFill>
              </a:rPr>
              <a:t>Misura 1.C</a:t>
            </a:r>
            <a:endParaRPr lang="it-IT" sz="2800" b="1" dirty="0">
              <a:solidFill>
                <a:srgbClr val="2E75B6"/>
              </a:solidFill>
            </a:endParaRPr>
          </a:p>
        </p:txBody>
      </p:sp>
      <p:grpSp>
        <p:nvGrpSpPr>
          <p:cNvPr id="16" name="Gruppo 15"/>
          <p:cNvGrpSpPr/>
          <p:nvPr/>
        </p:nvGrpSpPr>
        <p:grpSpPr>
          <a:xfrm>
            <a:off x="-43391" y="1339032"/>
            <a:ext cx="11687933" cy="3646023"/>
            <a:chOff x="-43391" y="1339032"/>
            <a:chExt cx="11687933" cy="3646023"/>
          </a:xfrm>
        </p:grpSpPr>
        <p:grpSp>
          <p:nvGrpSpPr>
            <p:cNvPr id="13" name="Gruppo 12"/>
            <p:cNvGrpSpPr/>
            <p:nvPr/>
          </p:nvGrpSpPr>
          <p:grpSpPr>
            <a:xfrm>
              <a:off x="-43391" y="1339032"/>
              <a:ext cx="11677624" cy="3646023"/>
              <a:chOff x="-43391" y="1339032"/>
              <a:chExt cx="11677624" cy="3646023"/>
            </a:xfrm>
          </p:grpSpPr>
          <p:pic>
            <p:nvPicPr>
              <p:cNvPr id="4" name="Immagine 3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276962" y="2744537"/>
                <a:ext cx="1112038" cy="1117278"/>
              </a:xfrm>
              <a:prstGeom prst="rect">
                <a:avLst/>
              </a:prstGeom>
            </p:spPr>
          </p:pic>
          <p:sp>
            <p:nvSpPr>
              <p:cNvPr id="5" name="CasellaDiTesto 4"/>
              <p:cNvSpPr txBox="1"/>
              <p:nvPr/>
            </p:nvSpPr>
            <p:spPr>
              <a:xfrm>
                <a:off x="-43391" y="2586740"/>
                <a:ext cx="2034548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1100" dirty="0" smtClean="0"/>
                  <a:t>Codice Locale Progetto</a:t>
                </a:r>
                <a:endParaRPr lang="it-IT" sz="1100" dirty="0"/>
              </a:p>
            </p:txBody>
          </p:sp>
          <p:cxnSp>
            <p:nvCxnSpPr>
              <p:cNvPr id="21" name="Connettore 2 20"/>
              <p:cNvCxnSpPr>
                <a:endCxn id="56" idx="1"/>
              </p:cNvCxnSpPr>
              <p:nvPr/>
            </p:nvCxnSpPr>
            <p:spPr>
              <a:xfrm flipV="1">
                <a:off x="2107163" y="3333471"/>
                <a:ext cx="1134752" cy="26023"/>
              </a:xfrm>
              <a:prstGeom prst="straightConnector1">
                <a:avLst/>
              </a:prstGeom>
              <a:ln w="38100">
                <a:solidFill>
                  <a:srgbClr val="2E75B6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Connettore 2 39"/>
              <p:cNvCxnSpPr/>
              <p:nvPr/>
            </p:nvCxnSpPr>
            <p:spPr>
              <a:xfrm flipV="1">
                <a:off x="1836342" y="2075827"/>
                <a:ext cx="950764" cy="789986"/>
              </a:xfrm>
              <a:prstGeom prst="straightConnector1">
                <a:avLst/>
              </a:prstGeom>
              <a:ln w="38100">
                <a:solidFill>
                  <a:srgbClr val="2E75B6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22" name="Immagine 5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784194" y="1749348"/>
                <a:ext cx="612577" cy="615464"/>
              </a:xfrm>
              <a:prstGeom prst="rect">
                <a:avLst/>
              </a:prstGeom>
            </p:spPr>
          </p:pic>
          <p:sp>
            <p:nvSpPr>
              <p:cNvPr id="23" name="CasellaDiTesto 9"/>
              <p:cNvSpPr txBox="1"/>
              <p:nvPr/>
            </p:nvSpPr>
            <p:spPr>
              <a:xfrm>
                <a:off x="3279317" y="1881717"/>
                <a:ext cx="96237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1000" b="1" dirty="0"/>
                  <a:t>procedura di selezione </a:t>
                </a:r>
                <a:endParaRPr lang="it-IT" sz="1000" dirty="0"/>
              </a:p>
            </p:txBody>
          </p:sp>
          <p:pic>
            <p:nvPicPr>
              <p:cNvPr id="28" name="Immagine 5"/>
              <p:cNvPicPr preferRelativeResize="0">
                <a:picLocks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048549" y="2353422"/>
                <a:ext cx="468000" cy="468000"/>
              </a:xfrm>
              <a:prstGeom prst="rect">
                <a:avLst/>
              </a:prstGeom>
            </p:spPr>
          </p:pic>
          <p:sp>
            <p:nvSpPr>
              <p:cNvPr id="33" name="CasellaDiTesto 9"/>
              <p:cNvSpPr txBox="1"/>
              <p:nvPr/>
            </p:nvSpPr>
            <p:spPr>
              <a:xfrm>
                <a:off x="9269254" y="2281827"/>
                <a:ext cx="2339822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1000" i="1" dirty="0" err="1" smtClean="0"/>
                  <a:t>CF_</a:t>
                </a:r>
                <a:r>
                  <a:rPr lang="it-IT" sz="1000" dirty="0" err="1" smtClean="0"/>
                  <a:t>Attestazione</a:t>
                </a:r>
                <a:r>
                  <a:rPr lang="it-IT" sz="1000" dirty="0" smtClean="0"/>
                  <a:t> Massiva Stato NEET</a:t>
                </a:r>
                <a:endParaRPr lang="it-IT" sz="1000" i="1" dirty="0"/>
              </a:p>
            </p:txBody>
          </p:sp>
          <p:sp>
            <p:nvSpPr>
              <p:cNvPr id="48" name="Left Brace 47"/>
              <p:cNvSpPr/>
              <p:nvPr/>
            </p:nvSpPr>
            <p:spPr>
              <a:xfrm>
                <a:off x="4585518" y="2304527"/>
                <a:ext cx="426511" cy="2176488"/>
              </a:xfrm>
              <a:prstGeom prst="leftBrace">
                <a:avLst/>
              </a:prstGeom>
              <a:ln w="41275">
                <a:solidFill>
                  <a:srgbClr val="2E75B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0" name="CasellaDiTesto 9"/>
              <p:cNvSpPr txBox="1"/>
              <p:nvPr/>
            </p:nvSpPr>
            <p:spPr>
              <a:xfrm>
                <a:off x="5359776" y="2476408"/>
                <a:ext cx="1872098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1000" dirty="0" smtClean="0"/>
                  <a:t>00_CF Giovane rientrante nel campione</a:t>
                </a:r>
                <a:endParaRPr lang="it-IT" sz="1000" dirty="0"/>
              </a:p>
            </p:txBody>
          </p:sp>
          <p:cxnSp>
            <p:nvCxnSpPr>
              <p:cNvPr id="64" name="Connettore 2 20"/>
              <p:cNvCxnSpPr/>
              <p:nvPr/>
            </p:nvCxnSpPr>
            <p:spPr>
              <a:xfrm flipV="1">
                <a:off x="7437260" y="1613296"/>
                <a:ext cx="1402003" cy="905335"/>
              </a:xfrm>
              <a:prstGeom prst="straightConnector1">
                <a:avLst/>
              </a:prstGeom>
              <a:ln w="38100">
                <a:solidFill>
                  <a:srgbClr val="2E75B6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Connettore 2 20"/>
              <p:cNvCxnSpPr/>
              <p:nvPr/>
            </p:nvCxnSpPr>
            <p:spPr>
              <a:xfrm flipV="1">
                <a:off x="7408898" y="1979230"/>
                <a:ext cx="1434789" cy="580693"/>
              </a:xfrm>
              <a:prstGeom prst="straightConnector1">
                <a:avLst/>
              </a:prstGeom>
              <a:ln w="38100">
                <a:solidFill>
                  <a:srgbClr val="2E75B6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Connettore 2 20"/>
              <p:cNvCxnSpPr/>
              <p:nvPr/>
            </p:nvCxnSpPr>
            <p:spPr>
              <a:xfrm flipV="1">
                <a:off x="7338707" y="2339568"/>
                <a:ext cx="1500252" cy="272411"/>
              </a:xfrm>
              <a:prstGeom prst="straightConnector1">
                <a:avLst/>
              </a:prstGeom>
              <a:ln w="38100">
                <a:solidFill>
                  <a:srgbClr val="2E75B6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Connettore 2 20"/>
              <p:cNvCxnSpPr/>
              <p:nvPr/>
            </p:nvCxnSpPr>
            <p:spPr>
              <a:xfrm>
                <a:off x="7336542" y="2661333"/>
                <a:ext cx="1502619" cy="118319"/>
              </a:xfrm>
              <a:prstGeom prst="straightConnector1">
                <a:avLst/>
              </a:prstGeom>
              <a:ln w="38100">
                <a:solidFill>
                  <a:srgbClr val="2E75B6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Connettore 2 20"/>
              <p:cNvCxnSpPr/>
              <p:nvPr/>
            </p:nvCxnSpPr>
            <p:spPr>
              <a:xfrm>
                <a:off x="7401958" y="2671035"/>
                <a:ext cx="1443941" cy="616493"/>
              </a:xfrm>
              <a:prstGeom prst="straightConnector1">
                <a:avLst/>
              </a:prstGeom>
              <a:ln w="38100">
                <a:solidFill>
                  <a:srgbClr val="2E75B6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5" name="CasellaDiTesto 9"/>
              <p:cNvSpPr txBox="1"/>
              <p:nvPr/>
            </p:nvSpPr>
            <p:spPr>
              <a:xfrm>
                <a:off x="3242579" y="4478054"/>
                <a:ext cx="1518489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1000" b="1" dirty="0"/>
                  <a:t>controlli di I Livello realizzati</a:t>
                </a:r>
                <a:endParaRPr lang="it-IT" sz="1000" dirty="0"/>
              </a:p>
            </p:txBody>
          </p:sp>
          <p:sp>
            <p:nvSpPr>
              <p:cNvPr id="14" name="Oval 13"/>
              <p:cNvSpPr/>
              <p:nvPr/>
            </p:nvSpPr>
            <p:spPr>
              <a:xfrm>
                <a:off x="7267079" y="2465227"/>
                <a:ext cx="287111" cy="302162"/>
              </a:xfrm>
              <a:prstGeom prst="ellipse">
                <a:avLst/>
              </a:prstGeom>
              <a:solidFill>
                <a:srgbClr val="2E75B6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1" name="CasellaDiTesto 9"/>
              <p:cNvSpPr txBox="1"/>
              <p:nvPr/>
            </p:nvSpPr>
            <p:spPr>
              <a:xfrm>
                <a:off x="9251512" y="1856119"/>
                <a:ext cx="2252225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1000" i="1" dirty="0" err="1" smtClean="0"/>
                  <a:t>CF_</a:t>
                </a:r>
                <a:r>
                  <a:rPr lang="it-IT" sz="1000" dirty="0" err="1" smtClean="0"/>
                  <a:t>CheckList</a:t>
                </a:r>
                <a:r>
                  <a:rPr lang="it-IT" sz="1000" dirty="0" smtClean="0"/>
                  <a:t> Verifica Stato NEET</a:t>
                </a:r>
                <a:endParaRPr lang="it-IT" sz="1000" i="1" dirty="0"/>
              </a:p>
            </p:txBody>
          </p:sp>
          <p:pic>
            <p:nvPicPr>
              <p:cNvPr id="50" name="Immagine 5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711413" y="4369591"/>
                <a:ext cx="612577" cy="615464"/>
              </a:xfrm>
              <a:prstGeom prst="rect">
                <a:avLst/>
              </a:prstGeom>
            </p:spPr>
          </p:pic>
          <p:cxnSp>
            <p:nvCxnSpPr>
              <p:cNvPr id="51" name="Connettore 2 20"/>
              <p:cNvCxnSpPr/>
              <p:nvPr/>
            </p:nvCxnSpPr>
            <p:spPr>
              <a:xfrm>
                <a:off x="2022146" y="3727310"/>
                <a:ext cx="676240" cy="811755"/>
              </a:xfrm>
              <a:prstGeom prst="straightConnector1">
                <a:avLst/>
              </a:prstGeom>
              <a:ln w="38100">
                <a:solidFill>
                  <a:srgbClr val="2E75B6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56" name="Immagine 55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241915" y="3025739"/>
                <a:ext cx="612577" cy="615464"/>
              </a:xfrm>
              <a:prstGeom prst="rect">
                <a:avLst/>
              </a:prstGeom>
            </p:spPr>
          </p:pic>
          <p:sp>
            <p:nvSpPr>
              <p:cNvPr id="59" name="CasellaDiTesto 58"/>
              <p:cNvSpPr txBox="1"/>
              <p:nvPr/>
            </p:nvSpPr>
            <p:spPr>
              <a:xfrm>
                <a:off x="3602262" y="3256868"/>
                <a:ext cx="1029382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1000" b="1" dirty="0" smtClean="0"/>
                  <a:t>Attuazione</a:t>
                </a:r>
                <a:endParaRPr lang="it-IT" sz="1000" dirty="0"/>
              </a:p>
            </p:txBody>
          </p:sp>
          <p:pic>
            <p:nvPicPr>
              <p:cNvPr id="9" name="Immagine 8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949006" y="1339032"/>
                <a:ext cx="345405" cy="345405"/>
              </a:xfrm>
              <a:prstGeom prst="rect">
                <a:avLst/>
              </a:prstGeom>
            </p:spPr>
          </p:pic>
          <p:sp>
            <p:nvSpPr>
              <p:cNvPr id="63" name="CasellaDiTesto 9"/>
              <p:cNvSpPr txBox="1"/>
              <p:nvPr/>
            </p:nvSpPr>
            <p:spPr>
              <a:xfrm>
                <a:off x="9246208" y="1409648"/>
                <a:ext cx="1218114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1000" i="1" dirty="0" smtClean="0"/>
                  <a:t>CF_</a:t>
                </a:r>
                <a:r>
                  <a:rPr lang="it-IT" sz="1000" dirty="0"/>
                  <a:t>Dich445</a:t>
                </a:r>
                <a:endParaRPr lang="it-IT" sz="1000" i="1" dirty="0"/>
              </a:p>
            </p:txBody>
          </p:sp>
          <p:pic>
            <p:nvPicPr>
              <p:cNvPr id="65" name="Immagine 64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949006" y="1804646"/>
                <a:ext cx="345405" cy="345405"/>
              </a:xfrm>
              <a:prstGeom prst="rect">
                <a:avLst/>
              </a:prstGeom>
            </p:spPr>
          </p:pic>
          <p:pic>
            <p:nvPicPr>
              <p:cNvPr id="66" name="Immagine 65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949006" y="2194571"/>
                <a:ext cx="345405" cy="345405"/>
              </a:xfrm>
              <a:prstGeom prst="rect">
                <a:avLst/>
              </a:prstGeom>
            </p:spPr>
          </p:pic>
          <p:pic>
            <p:nvPicPr>
              <p:cNvPr id="68" name="Immagine 5"/>
              <p:cNvPicPr preferRelativeResize="0">
                <a:picLocks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056578" y="2865813"/>
                <a:ext cx="468000" cy="468000"/>
              </a:xfrm>
              <a:prstGeom prst="rect">
                <a:avLst/>
              </a:prstGeom>
            </p:spPr>
          </p:pic>
          <p:sp>
            <p:nvSpPr>
              <p:cNvPr id="69" name="CasellaDiTesto 9"/>
              <p:cNvSpPr txBox="1"/>
              <p:nvPr/>
            </p:nvSpPr>
            <p:spPr>
              <a:xfrm>
                <a:off x="5351554" y="2989516"/>
                <a:ext cx="1872098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1000" dirty="0" smtClean="0"/>
                  <a:t>01_CF Giovane rientrante nel campione</a:t>
                </a:r>
                <a:endParaRPr lang="it-IT" sz="1000" dirty="0"/>
              </a:p>
            </p:txBody>
          </p:sp>
          <p:pic>
            <p:nvPicPr>
              <p:cNvPr id="70" name="Immagine 5"/>
              <p:cNvPicPr preferRelativeResize="0">
                <a:picLocks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087169" y="3414934"/>
                <a:ext cx="468000" cy="468000"/>
              </a:xfrm>
              <a:prstGeom prst="rect">
                <a:avLst/>
              </a:prstGeom>
            </p:spPr>
          </p:pic>
          <p:sp>
            <p:nvSpPr>
              <p:cNvPr id="72" name="CasellaDiTesto 9"/>
              <p:cNvSpPr txBox="1"/>
              <p:nvPr/>
            </p:nvSpPr>
            <p:spPr>
              <a:xfrm>
                <a:off x="5398396" y="3537920"/>
                <a:ext cx="1872098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1000" dirty="0" smtClean="0"/>
                  <a:t>02_CF Giovane rientrante nel campione</a:t>
                </a:r>
                <a:endParaRPr lang="it-IT" sz="1000" dirty="0"/>
              </a:p>
            </p:txBody>
          </p:sp>
          <p:pic>
            <p:nvPicPr>
              <p:cNvPr id="73" name="Immagine 5"/>
              <p:cNvPicPr preferRelativeResize="0">
                <a:picLocks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092331" y="3954958"/>
                <a:ext cx="468000" cy="468000"/>
              </a:xfrm>
              <a:prstGeom prst="rect">
                <a:avLst/>
              </a:prstGeom>
            </p:spPr>
          </p:pic>
          <p:sp>
            <p:nvSpPr>
              <p:cNvPr id="75" name="CasellaDiTesto 9"/>
              <p:cNvSpPr txBox="1"/>
              <p:nvPr/>
            </p:nvSpPr>
            <p:spPr>
              <a:xfrm>
                <a:off x="5403558" y="4077944"/>
                <a:ext cx="1872098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1000" dirty="0" smtClean="0"/>
                  <a:t>02+n_CF Giovane rientrante nel campione</a:t>
                </a:r>
                <a:endParaRPr lang="it-IT" sz="1000" dirty="0"/>
              </a:p>
            </p:txBody>
          </p:sp>
          <p:sp>
            <p:nvSpPr>
              <p:cNvPr id="76" name="CasellaDiTesto 9"/>
              <p:cNvSpPr txBox="1"/>
              <p:nvPr/>
            </p:nvSpPr>
            <p:spPr>
              <a:xfrm>
                <a:off x="9294411" y="3160748"/>
                <a:ext cx="2339822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1000" i="1" dirty="0" err="1" smtClean="0"/>
                  <a:t>CF_</a:t>
                </a:r>
                <a:r>
                  <a:rPr lang="it-IT" sz="1000" dirty="0" err="1" smtClean="0"/>
                  <a:t>Certificato</a:t>
                </a:r>
                <a:r>
                  <a:rPr lang="it-IT" sz="1000" dirty="0" smtClean="0"/>
                  <a:t> attività Front</a:t>
                </a:r>
                <a:endParaRPr lang="it-IT" sz="1000" i="1" dirty="0"/>
              </a:p>
            </p:txBody>
          </p:sp>
          <p:pic>
            <p:nvPicPr>
              <p:cNvPr id="78" name="Immagine 77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949006" y="2644111"/>
                <a:ext cx="345405" cy="345405"/>
              </a:xfrm>
              <a:prstGeom prst="rect">
                <a:avLst/>
              </a:prstGeom>
            </p:spPr>
          </p:pic>
          <p:sp>
            <p:nvSpPr>
              <p:cNvPr id="79" name="CasellaDiTesto 9"/>
              <p:cNvSpPr txBox="1"/>
              <p:nvPr/>
            </p:nvSpPr>
            <p:spPr>
              <a:xfrm>
                <a:off x="9294411" y="3570218"/>
                <a:ext cx="2339822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1000" i="1" dirty="0" err="1" smtClean="0"/>
                  <a:t>CF_</a:t>
                </a:r>
                <a:r>
                  <a:rPr lang="it-IT" sz="1000" dirty="0" err="1"/>
                  <a:t>Certificato</a:t>
                </a:r>
                <a:r>
                  <a:rPr lang="it-IT" sz="1000" dirty="0"/>
                  <a:t> attività </a:t>
                </a:r>
                <a:r>
                  <a:rPr lang="it-IT" sz="1000" dirty="0" smtClean="0"/>
                  <a:t>Back</a:t>
                </a:r>
                <a:endParaRPr lang="it-IT" sz="1000" i="1" dirty="0"/>
              </a:p>
            </p:txBody>
          </p:sp>
          <p:pic>
            <p:nvPicPr>
              <p:cNvPr id="81" name="Immagine 80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949006" y="3109435"/>
                <a:ext cx="345405" cy="345405"/>
              </a:xfrm>
              <a:prstGeom prst="rect">
                <a:avLst/>
              </a:prstGeom>
            </p:spPr>
          </p:pic>
        </p:grpSp>
        <p:cxnSp>
          <p:nvCxnSpPr>
            <p:cNvPr id="82" name="Connettore 2 20"/>
            <p:cNvCxnSpPr/>
            <p:nvPr/>
          </p:nvCxnSpPr>
          <p:spPr>
            <a:xfrm>
              <a:off x="7440578" y="2777091"/>
              <a:ext cx="1437001" cy="903871"/>
            </a:xfrm>
            <a:prstGeom prst="straightConnector1">
              <a:avLst/>
            </a:prstGeom>
            <a:ln w="38100">
              <a:solidFill>
                <a:srgbClr val="2E75B6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84" name="Immagine 83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965489" y="3537920"/>
              <a:ext cx="345405" cy="345405"/>
            </a:xfrm>
            <a:prstGeom prst="rect">
              <a:avLst/>
            </a:prstGeom>
          </p:spPr>
        </p:pic>
        <p:sp>
          <p:nvSpPr>
            <p:cNvPr id="85" name="CasellaDiTesto 9"/>
            <p:cNvSpPr txBox="1"/>
            <p:nvPr/>
          </p:nvSpPr>
          <p:spPr>
            <a:xfrm>
              <a:off x="9304720" y="2691297"/>
              <a:ext cx="233982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000" i="1" dirty="0" smtClean="0"/>
                <a:t>CF_ </a:t>
              </a:r>
              <a:r>
                <a:rPr lang="it-IT" sz="1000" dirty="0" smtClean="0"/>
                <a:t>Presa in carico/Patto di Servizio</a:t>
              </a:r>
              <a:endParaRPr lang="it-IT" sz="1000" dirty="0"/>
            </a:p>
          </p:txBody>
        </p:sp>
      </p:grpSp>
    </p:spTree>
    <p:extLst>
      <p:ext uri="{BB962C8B-B14F-4D97-AF65-F5344CB8AC3E}">
        <p14:creationId xmlns:p14="http://schemas.microsoft.com/office/powerpoint/2010/main" val="2984318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ttangolo arrotondato 30"/>
          <p:cNvSpPr/>
          <p:nvPr/>
        </p:nvSpPr>
        <p:spPr>
          <a:xfrm>
            <a:off x="0" y="127751"/>
            <a:ext cx="12077700" cy="72000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800" b="1" dirty="0" smtClean="0">
                <a:solidFill>
                  <a:srgbClr val="2E75B6"/>
                </a:solidFill>
              </a:rPr>
              <a:t>Misura 2.A</a:t>
            </a:r>
            <a:endParaRPr lang="it-IT" sz="2800" b="1" dirty="0">
              <a:solidFill>
                <a:srgbClr val="2E75B6"/>
              </a:solidFill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-43391" y="1749348"/>
            <a:ext cx="11687933" cy="3596570"/>
            <a:chOff x="-43391" y="1749348"/>
            <a:chExt cx="11687933" cy="3596570"/>
          </a:xfrm>
        </p:grpSpPr>
        <p:grpSp>
          <p:nvGrpSpPr>
            <p:cNvPr id="16" name="Gruppo 15"/>
            <p:cNvGrpSpPr/>
            <p:nvPr/>
          </p:nvGrpSpPr>
          <p:grpSpPr>
            <a:xfrm>
              <a:off x="-43391" y="1749348"/>
              <a:ext cx="11687933" cy="3235707"/>
              <a:chOff x="-43391" y="1749348"/>
              <a:chExt cx="11687933" cy="3235707"/>
            </a:xfrm>
          </p:grpSpPr>
          <p:grpSp>
            <p:nvGrpSpPr>
              <p:cNvPr id="13" name="Gruppo 12"/>
              <p:cNvGrpSpPr/>
              <p:nvPr/>
            </p:nvGrpSpPr>
            <p:grpSpPr>
              <a:xfrm>
                <a:off x="-43391" y="1749348"/>
                <a:ext cx="11652467" cy="3235707"/>
                <a:chOff x="-43391" y="1749348"/>
                <a:chExt cx="11652467" cy="3235707"/>
              </a:xfrm>
            </p:grpSpPr>
            <p:pic>
              <p:nvPicPr>
                <p:cNvPr id="4" name="Immagine 3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276962" y="2744537"/>
                  <a:ext cx="1112038" cy="1117278"/>
                </a:xfrm>
                <a:prstGeom prst="rect">
                  <a:avLst/>
                </a:prstGeom>
              </p:spPr>
            </p:pic>
            <p:sp>
              <p:nvSpPr>
                <p:cNvPr id="5" name="CasellaDiTesto 4"/>
                <p:cNvSpPr txBox="1"/>
                <p:nvPr/>
              </p:nvSpPr>
              <p:spPr>
                <a:xfrm>
                  <a:off x="-43391" y="2586740"/>
                  <a:ext cx="2034548" cy="2616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it-IT" sz="1100" dirty="0" smtClean="0"/>
                    <a:t>Codice Locale Progetto</a:t>
                  </a:r>
                  <a:endParaRPr lang="it-IT" sz="1100" dirty="0"/>
                </a:p>
              </p:txBody>
            </p:sp>
            <p:cxnSp>
              <p:nvCxnSpPr>
                <p:cNvPr id="21" name="Connettore 2 20"/>
                <p:cNvCxnSpPr>
                  <a:endCxn id="56" idx="1"/>
                </p:cNvCxnSpPr>
                <p:nvPr/>
              </p:nvCxnSpPr>
              <p:spPr>
                <a:xfrm flipV="1">
                  <a:off x="2107163" y="3333471"/>
                  <a:ext cx="1134752" cy="26023"/>
                </a:xfrm>
                <a:prstGeom prst="straightConnector1">
                  <a:avLst/>
                </a:prstGeom>
                <a:ln w="38100">
                  <a:solidFill>
                    <a:srgbClr val="2E75B6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Connettore 2 39"/>
                <p:cNvCxnSpPr/>
                <p:nvPr/>
              </p:nvCxnSpPr>
              <p:spPr>
                <a:xfrm flipV="1">
                  <a:off x="1836342" y="2075827"/>
                  <a:ext cx="950764" cy="789986"/>
                </a:xfrm>
                <a:prstGeom prst="straightConnector1">
                  <a:avLst/>
                </a:prstGeom>
                <a:ln w="38100">
                  <a:solidFill>
                    <a:srgbClr val="2E75B6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pic>
              <p:nvPicPr>
                <p:cNvPr id="22" name="Immagine 5"/>
                <p:cNvPicPr>
                  <a:picLocks noChangeAspect="1"/>
                </p:cNvPicPr>
                <p:nvPr/>
              </p:nvPicPr>
              <p:blipFill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784194" y="1749348"/>
                  <a:ext cx="612577" cy="615464"/>
                </a:xfrm>
                <a:prstGeom prst="rect">
                  <a:avLst/>
                </a:prstGeom>
              </p:spPr>
            </p:pic>
            <p:sp>
              <p:nvSpPr>
                <p:cNvPr id="23" name="CasellaDiTesto 9"/>
                <p:cNvSpPr txBox="1"/>
                <p:nvPr/>
              </p:nvSpPr>
              <p:spPr>
                <a:xfrm>
                  <a:off x="3279317" y="1881717"/>
                  <a:ext cx="962374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it-IT" sz="1000" b="1" dirty="0"/>
                    <a:t>procedura di selezione </a:t>
                  </a:r>
                  <a:endParaRPr lang="it-IT" sz="1000" dirty="0"/>
                </a:p>
              </p:txBody>
            </p:sp>
            <p:pic>
              <p:nvPicPr>
                <p:cNvPr id="28" name="Immagine 5"/>
                <p:cNvPicPr preferRelativeResize="0">
                  <a:picLocks/>
                </p:cNvPicPr>
                <p:nvPr/>
              </p:nvPicPr>
              <p:blipFill>
                <a:blip r:embed="rId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048549" y="2076342"/>
                  <a:ext cx="468000" cy="468000"/>
                </a:xfrm>
                <a:prstGeom prst="rect">
                  <a:avLst/>
                </a:prstGeom>
              </p:spPr>
            </p:pic>
            <p:sp>
              <p:nvSpPr>
                <p:cNvPr id="33" name="CasellaDiTesto 9"/>
                <p:cNvSpPr txBox="1"/>
                <p:nvPr/>
              </p:nvSpPr>
              <p:spPr>
                <a:xfrm>
                  <a:off x="9269254" y="2863722"/>
                  <a:ext cx="2339822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it-IT" sz="1000" i="1" dirty="0" err="1" smtClean="0"/>
                    <a:t>CF_</a:t>
                  </a:r>
                  <a:r>
                    <a:rPr lang="it-IT" sz="1000" dirty="0" err="1" smtClean="0"/>
                    <a:t>Attestazione</a:t>
                  </a:r>
                  <a:r>
                    <a:rPr lang="it-IT" sz="1000" dirty="0" smtClean="0"/>
                    <a:t> Massiva Stato NEET</a:t>
                  </a:r>
                  <a:endParaRPr lang="it-IT" sz="1000" i="1" dirty="0"/>
                </a:p>
              </p:txBody>
            </p:sp>
            <p:sp>
              <p:nvSpPr>
                <p:cNvPr id="48" name="Left Brace 47"/>
                <p:cNvSpPr/>
                <p:nvPr/>
              </p:nvSpPr>
              <p:spPr>
                <a:xfrm>
                  <a:off x="4585691" y="2056281"/>
                  <a:ext cx="426511" cy="2680528"/>
                </a:xfrm>
                <a:prstGeom prst="leftBrace">
                  <a:avLst/>
                </a:prstGeom>
                <a:ln w="41275">
                  <a:solidFill>
                    <a:srgbClr val="2E75B6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0" name="CasellaDiTesto 9"/>
                <p:cNvSpPr txBox="1"/>
                <p:nvPr/>
              </p:nvSpPr>
              <p:spPr>
                <a:xfrm>
                  <a:off x="5359776" y="2199328"/>
                  <a:ext cx="1872098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it-IT" sz="1000" dirty="0" smtClean="0"/>
                    <a:t>00_CF Giovane rientrante nel campione</a:t>
                  </a:r>
                  <a:endParaRPr lang="it-IT" sz="1000" dirty="0"/>
                </a:p>
              </p:txBody>
            </p:sp>
            <p:cxnSp>
              <p:nvCxnSpPr>
                <p:cNvPr id="64" name="Connettore 2 20"/>
                <p:cNvCxnSpPr/>
                <p:nvPr/>
              </p:nvCxnSpPr>
              <p:spPr>
                <a:xfrm flipV="1">
                  <a:off x="7437260" y="2195191"/>
                  <a:ext cx="1402003" cy="905335"/>
                </a:xfrm>
                <a:prstGeom prst="straightConnector1">
                  <a:avLst/>
                </a:prstGeom>
                <a:ln w="38100">
                  <a:solidFill>
                    <a:srgbClr val="2E75B6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7" name="Connettore 2 20"/>
                <p:cNvCxnSpPr/>
                <p:nvPr/>
              </p:nvCxnSpPr>
              <p:spPr>
                <a:xfrm flipV="1">
                  <a:off x="7408898" y="2561125"/>
                  <a:ext cx="1434789" cy="580693"/>
                </a:xfrm>
                <a:prstGeom prst="straightConnector1">
                  <a:avLst/>
                </a:prstGeom>
                <a:ln w="38100">
                  <a:solidFill>
                    <a:srgbClr val="2E75B6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1" name="Connettore 2 20"/>
                <p:cNvCxnSpPr/>
                <p:nvPr/>
              </p:nvCxnSpPr>
              <p:spPr>
                <a:xfrm flipV="1">
                  <a:off x="7338707" y="2921463"/>
                  <a:ext cx="1500252" cy="272411"/>
                </a:xfrm>
                <a:prstGeom prst="straightConnector1">
                  <a:avLst/>
                </a:prstGeom>
                <a:ln w="38100">
                  <a:solidFill>
                    <a:srgbClr val="2E75B6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4" name="Connettore 2 20"/>
                <p:cNvCxnSpPr/>
                <p:nvPr/>
              </p:nvCxnSpPr>
              <p:spPr>
                <a:xfrm>
                  <a:off x="7336542" y="3243228"/>
                  <a:ext cx="1502619" cy="118319"/>
                </a:xfrm>
                <a:prstGeom prst="straightConnector1">
                  <a:avLst/>
                </a:prstGeom>
                <a:ln w="38100">
                  <a:solidFill>
                    <a:srgbClr val="2E75B6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7" name="Connettore 2 20"/>
                <p:cNvCxnSpPr/>
                <p:nvPr/>
              </p:nvCxnSpPr>
              <p:spPr>
                <a:xfrm>
                  <a:off x="7401958" y="3252930"/>
                  <a:ext cx="1443941" cy="616493"/>
                </a:xfrm>
                <a:prstGeom prst="straightConnector1">
                  <a:avLst/>
                </a:prstGeom>
                <a:ln w="38100">
                  <a:solidFill>
                    <a:srgbClr val="2E75B6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5" name="CasellaDiTesto 9"/>
                <p:cNvSpPr txBox="1"/>
                <p:nvPr/>
              </p:nvSpPr>
              <p:spPr>
                <a:xfrm>
                  <a:off x="3242579" y="4478054"/>
                  <a:ext cx="1518489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it-IT" sz="1000" b="1" dirty="0"/>
                    <a:t>controlli di I Livello realizzati</a:t>
                  </a:r>
                  <a:endParaRPr lang="it-IT" sz="1000" dirty="0"/>
                </a:p>
              </p:txBody>
            </p:sp>
            <p:sp>
              <p:nvSpPr>
                <p:cNvPr id="14" name="Oval 13"/>
                <p:cNvSpPr/>
                <p:nvPr/>
              </p:nvSpPr>
              <p:spPr>
                <a:xfrm>
                  <a:off x="7267079" y="3047122"/>
                  <a:ext cx="287111" cy="302162"/>
                </a:xfrm>
                <a:prstGeom prst="ellipse">
                  <a:avLst/>
                </a:prstGeom>
                <a:solidFill>
                  <a:srgbClr val="2E75B6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1" name="CasellaDiTesto 9"/>
                <p:cNvSpPr txBox="1"/>
                <p:nvPr/>
              </p:nvSpPr>
              <p:spPr>
                <a:xfrm>
                  <a:off x="9251512" y="2438014"/>
                  <a:ext cx="2252225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it-IT" sz="1000" i="1" dirty="0" err="1" smtClean="0"/>
                    <a:t>CF_</a:t>
                  </a:r>
                  <a:r>
                    <a:rPr lang="it-IT" sz="1000" dirty="0" err="1" smtClean="0"/>
                    <a:t>CheckList</a:t>
                  </a:r>
                  <a:r>
                    <a:rPr lang="it-IT" sz="1000" dirty="0" smtClean="0"/>
                    <a:t> Verifica Stato NEET</a:t>
                  </a:r>
                  <a:endParaRPr lang="it-IT" sz="1000" i="1" dirty="0"/>
                </a:p>
              </p:txBody>
            </p:sp>
            <p:pic>
              <p:nvPicPr>
                <p:cNvPr id="50" name="Immagine 5"/>
                <p:cNvPicPr>
                  <a:picLocks noChangeAspect="1"/>
                </p:cNvPicPr>
                <p:nvPr/>
              </p:nvPicPr>
              <p:blipFill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711413" y="4369591"/>
                  <a:ext cx="612577" cy="615464"/>
                </a:xfrm>
                <a:prstGeom prst="rect">
                  <a:avLst/>
                </a:prstGeom>
              </p:spPr>
            </p:pic>
            <p:cxnSp>
              <p:nvCxnSpPr>
                <p:cNvPr id="51" name="Connettore 2 20"/>
                <p:cNvCxnSpPr/>
                <p:nvPr/>
              </p:nvCxnSpPr>
              <p:spPr>
                <a:xfrm>
                  <a:off x="2022146" y="3727310"/>
                  <a:ext cx="676240" cy="811755"/>
                </a:xfrm>
                <a:prstGeom prst="straightConnector1">
                  <a:avLst/>
                </a:prstGeom>
                <a:ln w="38100">
                  <a:solidFill>
                    <a:srgbClr val="2E75B6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pic>
              <p:nvPicPr>
                <p:cNvPr id="56" name="Immagine 55"/>
                <p:cNvPicPr>
                  <a:picLocks noChangeAspect="1"/>
                </p:cNvPicPr>
                <p:nvPr/>
              </p:nvPicPr>
              <p:blipFill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241915" y="3025739"/>
                  <a:ext cx="612577" cy="615464"/>
                </a:xfrm>
                <a:prstGeom prst="rect">
                  <a:avLst/>
                </a:prstGeom>
              </p:spPr>
            </p:pic>
            <p:sp>
              <p:nvSpPr>
                <p:cNvPr id="59" name="CasellaDiTesto 58"/>
                <p:cNvSpPr txBox="1"/>
                <p:nvPr/>
              </p:nvSpPr>
              <p:spPr>
                <a:xfrm>
                  <a:off x="3602262" y="3256868"/>
                  <a:ext cx="1029382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it-IT" sz="1000" b="1" dirty="0" smtClean="0"/>
                    <a:t>Attuazione</a:t>
                  </a:r>
                  <a:endParaRPr lang="it-IT" sz="1000" dirty="0"/>
                </a:p>
              </p:txBody>
            </p:sp>
            <p:pic>
              <p:nvPicPr>
                <p:cNvPr id="9" name="Immagine 8"/>
                <p:cNvPicPr>
                  <a:picLocks noChangeAspect="1"/>
                </p:cNvPicPr>
                <p:nvPr/>
              </p:nvPicPr>
              <p:blipFill>
                <a:blip r:embed="rId6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8949006" y="1920927"/>
                  <a:ext cx="345405" cy="345405"/>
                </a:xfrm>
                <a:prstGeom prst="rect">
                  <a:avLst/>
                </a:prstGeom>
              </p:spPr>
            </p:pic>
            <p:sp>
              <p:nvSpPr>
                <p:cNvPr id="63" name="CasellaDiTesto 9"/>
                <p:cNvSpPr txBox="1"/>
                <p:nvPr/>
              </p:nvSpPr>
              <p:spPr>
                <a:xfrm>
                  <a:off x="9246208" y="1991543"/>
                  <a:ext cx="1218114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it-IT" sz="1000" i="1" dirty="0" smtClean="0"/>
                    <a:t>CF_</a:t>
                  </a:r>
                  <a:r>
                    <a:rPr lang="it-IT" sz="1000" dirty="0"/>
                    <a:t>Dich445</a:t>
                  </a:r>
                  <a:endParaRPr lang="it-IT" sz="1000" i="1" dirty="0"/>
                </a:p>
              </p:txBody>
            </p:sp>
            <p:pic>
              <p:nvPicPr>
                <p:cNvPr id="65" name="Immagine 64"/>
                <p:cNvPicPr>
                  <a:picLocks noChangeAspect="1"/>
                </p:cNvPicPr>
                <p:nvPr/>
              </p:nvPicPr>
              <p:blipFill>
                <a:blip r:embed="rId6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8949006" y="2386541"/>
                  <a:ext cx="345405" cy="345405"/>
                </a:xfrm>
                <a:prstGeom prst="rect">
                  <a:avLst/>
                </a:prstGeom>
              </p:spPr>
            </p:pic>
            <p:pic>
              <p:nvPicPr>
                <p:cNvPr id="66" name="Immagine 65"/>
                <p:cNvPicPr>
                  <a:picLocks noChangeAspect="1"/>
                </p:cNvPicPr>
                <p:nvPr/>
              </p:nvPicPr>
              <p:blipFill>
                <a:blip r:embed="rId6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8949006" y="2776466"/>
                  <a:ext cx="345405" cy="345405"/>
                </a:xfrm>
                <a:prstGeom prst="rect">
                  <a:avLst/>
                </a:prstGeom>
              </p:spPr>
            </p:pic>
            <p:pic>
              <p:nvPicPr>
                <p:cNvPr id="68" name="Immagine 5"/>
                <p:cNvPicPr preferRelativeResize="0">
                  <a:picLocks/>
                </p:cNvPicPr>
                <p:nvPr/>
              </p:nvPicPr>
              <p:blipFill>
                <a:blip r:embed="rId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056578" y="2588733"/>
                  <a:ext cx="468000" cy="468000"/>
                </a:xfrm>
                <a:prstGeom prst="rect">
                  <a:avLst/>
                </a:prstGeom>
              </p:spPr>
            </p:pic>
            <p:sp>
              <p:nvSpPr>
                <p:cNvPr id="69" name="CasellaDiTesto 9"/>
                <p:cNvSpPr txBox="1"/>
                <p:nvPr/>
              </p:nvSpPr>
              <p:spPr>
                <a:xfrm>
                  <a:off x="5351554" y="2712436"/>
                  <a:ext cx="1872098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it-IT" sz="1000" dirty="0" smtClean="0"/>
                    <a:t>01_CF Giovane rientrante nel campione</a:t>
                  </a:r>
                  <a:endParaRPr lang="it-IT" sz="1000" dirty="0"/>
                </a:p>
              </p:txBody>
            </p:sp>
            <p:pic>
              <p:nvPicPr>
                <p:cNvPr id="70" name="Immagine 5"/>
                <p:cNvPicPr preferRelativeResize="0">
                  <a:picLocks/>
                </p:cNvPicPr>
                <p:nvPr/>
              </p:nvPicPr>
              <p:blipFill>
                <a:blip r:embed="rId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087169" y="3137854"/>
                  <a:ext cx="468000" cy="468000"/>
                </a:xfrm>
                <a:prstGeom prst="rect">
                  <a:avLst/>
                </a:prstGeom>
              </p:spPr>
            </p:pic>
            <p:sp>
              <p:nvSpPr>
                <p:cNvPr id="72" name="CasellaDiTesto 9"/>
                <p:cNvSpPr txBox="1"/>
                <p:nvPr/>
              </p:nvSpPr>
              <p:spPr>
                <a:xfrm>
                  <a:off x="5398396" y="3260840"/>
                  <a:ext cx="1872098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it-IT" sz="1000" dirty="0" smtClean="0"/>
                    <a:t>02_CF Giovane rientrante nel campione</a:t>
                  </a:r>
                  <a:endParaRPr lang="it-IT" sz="1000" dirty="0"/>
                </a:p>
              </p:txBody>
            </p:sp>
            <p:pic>
              <p:nvPicPr>
                <p:cNvPr id="73" name="Immagine 5"/>
                <p:cNvPicPr preferRelativeResize="0">
                  <a:picLocks/>
                </p:cNvPicPr>
                <p:nvPr/>
              </p:nvPicPr>
              <p:blipFill>
                <a:blip r:embed="rId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092331" y="3677878"/>
                  <a:ext cx="468000" cy="468000"/>
                </a:xfrm>
                <a:prstGeom prst="rect">
                  <a:avLst/>
                </a:prstGeom>
              </p:spPr>
            </p:pic>
            <p:sp>
              <p:nvSpPr>
                <p:cNvPr id="75" name="CasellaDiTesto 9"/>
                <p:cNvSpPr txBox="1"/>
                <p:nvPr/>
              </p:nvSpPr>
              <p:spPr>
                <a:xfrm>
                  <a:off x="5403558" y="3800864"/>
                  <a:ext cx="1872098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it-IT" sz="1000" dirty="0" smtClean="0"/>
                    <a:t>02+n_CF Giovane rientrante nel campione</a:t>
                  </a:r>
                  <a:endParaRPr lang="it-IT" sz="1000" dirty="0"/>
                </a:p>
              </p:txBody>
            </p:sp>
            <p:sp>
              <p:nvSpPr>
                <p:cNvPr id="76" name="CasellaDiTesto 9"/>
                <p:cNvSpPr txBox="1"/>
                <p:nvPr/>
              </p:nvSpPr>
              <p:spPr>
                <a:xfrm>
                  <a:off x="7637037" y="4150690"/>
                  <a:ext cx="2339822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it-IT" sz="1000" dirty="0" smtClean="0"/>
                    <a:t>Progetto formativo</a:t>
                  </a:r>
                  <a:endParaRPr lang="it-IT" sz="1000" i="1" dirty="0"/>
                </a:p>
              </p:txBody>
            </p:sp>
            <p:pic>
              <p:nvPicPr>
                <p:cNvPr id="78" name="Immagine 77"/>
                <p:cNvPicPr>
                  <a:picLocks noChangeAspect="1"/>
                </p:cNvPicPr>
                <p:nvPr/>
              </p:nvPicPr>
              <p:blipFill>
                <a:blip r:embed="rId6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8949006" y="3226006"/>
                  <a:ext cx="345405" cy="345405"/>
                </a:xfrm>
                <a:prstGeom prst="rect">
                  <a:avLst/>
                </a:prstGeom>
              </p:spPr>
            </p:pic>
            <p:sp>
              <p:nvSpPr>
                <p:cNvPr id="79" name="CasellaDiTesto 9"/>
                <p:cNvSpPr txBox="1"/>
                <p:nvPr/>
              </p:nvSpPr>
              <p:spPr>
                <a:xfrm>
                  <a:off x="7637037" y="4560160"/>
                  <a:ext cx="2339822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it-IT" sz="1000" dirty="0" smtClean="0"/>
                    <a:t>Registro presenze</a:t>
                  </a:r>
                  <a:endParaRPr lang="it-IT" sz="1000" i="1" dirty="0"/>
                </a:p>
              </p:txBody>
            </p:sp>
            <p:pic>
              <p:nvPicPr>
                <p:cNvPr id="81" name="Immagine 80"/>
                <p:cNvPicPr>
                  <a:picLocks noChangeAspect="1"/>
                </p:cNvPicPr>
                <p:nvPr/>
              </p:nvPicPr>
              <p:blipFill>
                <a:blip r:embed="rId6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291632" y="4099377"/>
                  <a:ext cx="345405" cy="345405"/>
                </a:xfrm>
                <a:prstGeom prst="rect">
                  <a:avLst/>
                </a:prstGeom>
              </p:spPr>
            </p:pic>
          </p:grpSp>
          <p:pic>
            <p:nvPicPr>
              <p:cNvPr id="84" name="Immagine 83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308115" y="4527862"/>
                <a:ext cx="345405" cy="345405"/>
              </a:xfrm>
              <a:prstGeom prst="rect">
                <a:avLst/>
              </a:prstGeom>
            </p:spPr>
          </p:pic>
          <p:sp>
            <p:nvSpPr>
              <p:cNvPr id="85" name="CasellaDiTesto 9"/>
              <p:cNvSpPr txBox="1"/>
              <p:nvPr/>
            </p:nvSpPr>
            <p:spPr>
              <a:xfrm>
                <a:off x="9304720" y="3273192"/>
                <a:ext cx="2339822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1000" i="1" dirty="0" smtClean="0"/>
                  <a:t>CF_ </a:t>
                </a:r>
                <a:r>
                  <a:rPr lang="it-IT" sz="1000" dirty="0" smtClean="0"/>
                  <a:t>Presa in carico/Patto di Servizio</a:t>
                </a:r>
                <a:endParaRPr lang="it-IT" sz="1000" dirty="0"/>
              </a:p>
            </p:txBody>
          </p:sp>
        </p:grpSp>
        <p:sp>
          <p:nvSpPr>
            <p:cNvPr id="44" name="CasellaDiTesto 9"/>
            <p:cNvSpPr txBox="1"/>
            <p:nvPr/>
          </p:nvSpPr>
          <p:spPr>
            <a:xfrm>
              <a:off x="7675988" y="5032811"/>
              <a:ext cx="233982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000" dirty="0" smtClean="0"/>
                <a:t>Curricula docenti</a:t>
              </a:r>
              <a:endParaRPr lang="it-IT" sz="1000" i="1" dirty="0"/>
            </a:p>
          </p:txBody>
        </p:sp>
        <p:pic>
          <p:nvPicPr>
            <p:cNvPr id="45" name="Immagine 44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47066" y="5000513"/>
              <a:ext cx="345405" cy="345405"/>
            </a:xfrm>
            <a:prstGeom prst="rect">
              <a:avLst/>
            </a:prstGeom>
          </p:spPr>
        </p:pic>
        <p:sp>
          <p:nvSpPr>
            <p:cNvPr id="46" name="CasellaDiTesto 9"/>
            <p:cNvSpPr txBox="1"/>
            <p:nvPr/>
          </p:nvSpPr>
          <p:spPr>
            <a:xfrm>
              <a:off x="9294411" y="3755203"/>
              <a:ext cx="233982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000" i="1" dirty="0" err="1" smtClean="0"/>
                <a:t>CF_</a:t>
              </a:r>
              <a:r>
                <a:rPr lang="it-IT" sz="1000" dirty="0" err="1" smtClean="0"/>
                <a:t>Contratto</a:t>
              </a:r>
              <a:r>
                <a:rPr lang="it-IT" sz="1000" dirty="0" smtClean="0"/>
                <a:t> </a:t>
              </a:r>
              <a:r>
                <a:rPr lang="it-IT" sz="1000" dirty="0"/>
                <a:t>di lavoro o copia delle comunicazioni obbligatorie</a:t>
              </a:r>
              <a:endParaRPr lang="it-IT" sz="1000" i="1" dirty="0"/>
            </a:p>
          </p:txBody>
        </p:sp>
        <p:pic>
          <p:nvPicPr>
            <p:cNvPr id="47" name="Immagine 46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965489" y="3722905"/>
              <a:ext cx="345405" cy="345405"/>
            </a:xfrm>
            <a:prstGeom prst="rect">
              <a:avLst/>
            </a:prstGeom>
          </p:spPr>
        </p:pic>
        <p:pic>
          <p:nvPicPr>
            <p:cNvPr id="52" name="Immagine 5"/>
            <p:cNvPicPr preferRelativeResize="0">
              <a:picLocks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76788" y="4312673"/>
              <a:ext cx="468000" cy="468000"/>
            </a:xfrm>
            <a:prstGeom prst="rect">
              <a:avLst/>
            </a:prstGeom>
          </p:spPr>
        </p:pic>
        <p:sp>
          <p:nvSpPr>
            <p:cNvPr id="53" name="CasellaDiTesto 9"/>
            <p:cNvSpPr txBox="1"/>
            <p:nvPr/>
          </p:nvSpPr>
          <p:spPr>
            <a:xfrm>
              <a:off x="5388015" y="4435659"/>
              <a:ext cx="130956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000" dirty="0" smtClean="0"/>
                <a:t>Percorso Formativo</a:t>
              </a:r>
              <a:endParaRPr lang="it-IT" sz="1000" dirty="0"/>
            </a:p>
          </p:txBody>
        </p:sp>
        <p:sp>
          <p:nvSpPr>
            <p:cNvPr id="58" name="Oval 57"/>
            <p:cNvSpPr/>
            <p:nvPr/>
          </p:nvSpPr>
          <p:spPr>
            <a:xfrm>
              <a:off x="6670648" y="4437358"/>
              <a:ext cx="287111" cy="302162"/>
            </a:xfrm>
            <a:prstGeom prst="ellipse">
              <a:avLst/>
            </a:prstGeom>
            <a:solidFill>
              <a:srgbClr val="2E75B6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2" name="Connettore 2 20"/>
            <p:cNvCxnSpPr>
              <a:endCxn id="81" idx="1"/>
            </p:cNvCxnSpPr>
            <p:nvPr/>
          </p:nvCxnSpPr>
          <p:spPr>
            <a:xfrm flipV="1">
              <a:off x="6952518" y="4272080"/>
              <a:ext cx="339114" cy="274459"/>
            </a:xfrm>
            <a:prstGeom prst="straightConnector1">
              <a:avLst/>
            </a:prstGeom>
            <a:ln w="38100">
              <a:solidFill>
                <a:srgbClr val="2E75B6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Connettore 2 20"/>
            <p:cNvCxnSpPr/>
            <p:nvPr/>
          </p:nvCxnSpPr>
          <p:spPr>
            <a:xfrm>
              <a:off x="6915713" y="4656440"/>
              <a:ext cx="392402" cy="5296"/>
            </a:xfrm>
            <a:prstGeom prst="straightConnector1">
              <a:avLst/>
            </a:prstGeom>
            <a:ln w="38100">
              <a:solidFill>
                <a:srgbClr val="2E75B6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Connettore 2 20"/>
            <p:cNvCxnSpPr>
              <a:stCxn id="58" idx="4"/>
              <a:endCxn id="45" idx="1"/>
            </p:cNvCxnSpPr>
            <p:nvPr/>
          </p:nvCxnSpPr>
          <p:spPr>
            <a:xfrm>
              <a:off x="6814204" y="4739520"/>
              <a:ext cx="532862" cy="433696"/>
            </a:xfrm>
            <a:prstGeom prst="straightConnector1">
              <a:avLst/>
            </a:prstGeom>
            <a:ln w="38100">
              <a:solidFill>
                <a:srgbClr val="2E75B6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511981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ttangolo arrotondato 30"/>
          <p:cNvSpPr/>
          <p:nvPr/>
        </p:nvSpPr>
        <p:spPr>
          <a:xfrm>
            <a:off x="0" y="127751"/>
            <a:ext cx="12077700" cy="72000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800" b="1" dirty="0" smtClean="0">
                <a:solidFill>
                  <a:srgbClr val="2E75B6"/>
                </a:solidFill>
              </a:rPr>
              <a:t>Misura 2.B</a:t>
            </a:r>
            <a:endParaRPr lang="it-IT" sz="2800" b="1" dirty="0">
              <a:solidFill>
                <a:srgbClr val="2E75B6"/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-43391" y="1749348"/>
            <a:ext cx="11687933" cy="3596570"/>
            <a:chOff x="-43391" y="1749348"/>
            <a:chExt cx="11687933" cy="3596570"/>
          </a:xfrm>
        </p:grpSpPr>
        <p:grpSp>
          <p:nvGrpSpPr>
            <p:cNvPr id="16" name="Gruppo 15"/>
            <p:cNvGrpSpPr/>
            <p:nvPr/>
          </p:nvGrpSpPr>
          <p:grpSpPr>
            <a:xfrm>
              <a:off x="-43391" y="1749348"/>
              <a:ext cx="11687933" cy="3235707"/>
              <a:chOff x="-43391" y="1749348"/>
              <a:chExt cx="11687933" cy="3235707"/>
            </a:xfrm>
          </p:grpSpPr>
          <p:grpSp>
            <p:nvGrpSpPr>
              <p:cNvPr id="13" name="Gruppo 12"/>
              <p:cNvGrpSpPr/>
              <p:nvPr/>
            </p:nvGrpSpPr>
            <p:grpSpPr>
              <a:xfrm>
                <a:off x="-43391" y="1749348"/>
                <a:ext cx="11652467" cy="3235707"/>
                <a:chOff x="-43391" y="1749348"/>
                <a:chExt cx="11652467" cy="3235707"/>
              </a:xfrm>
            </p:grpSpPr>
            <p:pic>
              <p:nvPicPr>
                <p:cNvPr id="4" name="Immagine 3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276962" y="2744537"/>
                  <a:ext cx="1112038" cy="1117278"/>
                </a:xfrm>
                <a:prstGeom prst="rect">
                  <a:avLst/>
                </a:prstGeom>
              </p:spPr>
            </p:pic>
            <p:sp>
              <p:nvSpPr>
                <p:cNvPr id="5" name="CasellaDiTesto 4"/>
                <p:cNvSpPr txBox="1"/>
                <p:nvPr/>
              </p:nvSpPr>
              <p:spPr>
                <a:xfrm>
                  <a:off x="-43391" y="2586740"/>
                  <a:ext cx="2034548" cy="2616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it-IT" sz="1100" dirty="0" smtClean="0"/>
                    <a:t>Codice Locale Progetto</a:t>
                  </a:r>
                  <a:endParaRPr lang="it-IT" sz="1100" dirty="0"/>
                </a:p>
              </p:txBody>
            </p:sp>
            <p:cxnSp>
              <p:nvCxnSpPr>
                <p:cNvPr id="21" name="Connettore 2 20"/>
                <p:cNvCxnSpPr>
                  <a:endCxn id="56" idx="1"/>
                </p:cNvCxnSpPr>
                <p:nvPr/>
              </p:nvCxnSpPr>
              <p:spPr>
                <a:xfrm flipV="1">
                  <a:off x="2107163" y="3333471"/>
                  <a:ext cx="1134752" cy="26023"/>
                </a:xfrm>
                <a:prstGeom prst="straightConnector1">
                  <a:avLst/>
                </a:prstGeom>
                <a:ln w="38100">
                  <a:solidFill>
                    <a:srgbClr val="2E75B6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Connettore 2 39"/>
                <p:cNvCxnSpPr/>
                <p:nvPr/>
              </p:nvCxnSpPr>
              <p:spPr>
                <a:xfrm flipV="1">
                  <a:off x="1836342" y="2075827"/>
                  <a:ext cx="950764" cy="789986"/>
                </a:xfrm>
                <a:prstGeom prst="straightConnector1">
                  <a:avLst/>
                </a:prstGeom>
                <a:ln w="38100">
                  <a:solidFill>
                    <a:srgbClr val="2E75B6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pic>
              <p:nvPicPr>
                <p:cNvPr id="22" name="Immagine 5"/>
                <p:cNvPicPr>
                  <a:picLocks noChangeAspect="1"/>
                </p:cNvPicPr>
                <p:nvPr/>
              </p:nvPicPr>
              <p:blipFill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784194" y="1749348"/>
                  <a:ext cx="612577" cy="615464"/>
                </a:xfrm>
                <a:prstGeom prst="rect">
                  <a:avLst/>
                </a:prstGeom>
              </p:spPr>
            </p:pic>
            <p:sp>
              <p:nvSpPr>
                <p:cNvPr id="23" name="CasellaDiTesto 9"/>
                <p:cNvSpPr txBox="1"/>
                <p:nvPr/>
              </p:nvSpPr>
              <p:spPr>
                <a:xfrm>
                  <a:off x="3279317" y="1881717"/>
                  <a:ext cx="962374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it-IT" sz="1000" b="1" dirty="0"/>
                    <a:t>procedura di selezione </a:t>
                  </a:r>
                  <a:endParaRPr lang="it-IT" sz="1000" dirty="0"/>
                </a:p>
              </p:txBody>
            </p:sp>
            <p:pic>
              <p:nvPicPr>
                <p:cNvPr id="28" name="Immagine 5"/>
                <p:cNvPicPr preferRelativeResize="0">
                  <a:picLocks/>
                </p:cNvPicPr>
                <p:nvPr/>
              </p:nvPicPr>
              <p:blipFill>
                <a:blip r:embed="rId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048549" y="2076342"/>
                  <a:ext cx="468000" cy="468000"/>
                </a:xfrm>
                <a:prstGeom prst="rect">
                  <a:avLst/>
                </a:prstGeom>
              </p:spPr>
            </p:pic>
            <p:sp>
              <p:nvSpPr>
                <p:cNvPr id="33" name="CasellaDiTesto 9"/>
                <p:cNvSpPr txBox="1"/>
                <p:nvPr/>
              </p:nvSpPr>
              <p:spPr>
                <a:xfrm>
                  <a:off x="9269254" y="2863722"/>
                  <a:ext cx="2339822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it-IT" sz="1000" i="1" dirty="0" err="1" smtClean="0"/>
                    <a:t>CF_</a:t>
                  </a:r>
                  <a:r>
                    <a:rPr lang="it-IT" sz="1000" dirty="0" err="1" smtClean="0"/>
                    <a:t>Attestazione</a:t>
                  </a:r>
                  <a:r>
                    <a:rPr lang="it-IT" sz="1000" dirty="0" smtClean="0"/>
                    <a:t> Massiva Stato NEET</a:t>
                  </a:r>
                  <a:endParaRPr lang="it-IT" sz="1000" i="1" dirty="0"/>
                </a:p>
              </p:txBody>
            </p:sp>
            <p:sp>
              <p:nvSpPr>
                <p:cNvPr id="48" name="Left Brace 47"/>
                <p:cNvSpPr/>
                <p:nvPr/>
              </p:nvSpPr>
              <p:spPr>
                <a:xfrm>
                  <a:off x="4585691" y="2056281"/>
                  <a:ext cx="426511" cy="2680528"/>
                </a:xfrm>
                <a:prstGeom prst="leftBrace">
                  <a:avLst/>
                </a:prstGeom>
                <a:ln w="41275">
                  <a:solidFill>
                    <a:srgbClr val="2E75B6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0" name="CasellaDiTesto 9"/>
                <p:cNvSpPr txBox="1"/>
                <p:nvPr/>
              </p:nvSpPr>
              <p:spPr>
                <a:xfrm>
                  <a:off x="5359776" y="2199328"/>
                  <a:ext cx="1872098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it-IT" sz="1000" dirty="0" smtClean="0"/>
                    <a:t>00_CF Giovane rientrante nel campione</a:t>
                  </a:r>
                  <a:endParaRPr lang="it-IT" sz="1000" dirty="0"/>
                </a:p>
              </p:txBody>
            </p:sp>
            <p:cxnSp>
              <p:nvCxnSpPr>
                <p:cNvPr id="64" name="Connettore 2 20"/>
                <p:cNvCxnSpPr/>
                <p:nvPr/>
              </p:nvCxnSpPr>
              <p:spPr>
                <a:xfrm flipV="1">
                  <a:off x="7437260" y="2195191"/>
                  <a:ext cx="1402003" cy="905335"/>
                </a:xfrm>
                <a:prstGeom prst="straightConnector1">
                  <a:avLst/>
                </a:prstGeom>
                <a:ln w="38100">
                  <a:solidFill>
                    <a:srgbClr val="2E75B6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7" name="Connettore 2 20"/>
                <p:cNvCxnSpPr/>
                <p:nvPr/>
              </p:nvCxnSpPr>
              <p:spPr>
                <a:xfrm flipV="1">
                  <a:off x="7408898" y="2561125"/>
                  <a:ext cx="1434789" cy="580693"/>
                </a:xfrm>
                <a:prstGeom prst="straightConnector1">
                  <a:avLst/>
                </a:prstGeom>
                <a:ln w="38100">
                  <a:solidFill>
                    <a:srgbClr val="2E75B6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1" name="Connettore 2 20"/>
                <p:cNvCxnSpPr/>
                <p:nvPr/>
              </p:nvCxnSpPr>
              <p:spPr>
                <a:xfrm flipV="1">
                  <a:off x="7338707" y="2921463"/>
                  <a:ext cx="1500252" cy="272411"/>
                </a:xfrm>
                <a:prstGeom prst="straightConnector1">
                  <a:avLst/>
                </a:prstGeom>
                <a:ln w="38100">
                  <a:solidFill>
                    <a:srgbClr val="2E75B6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4" name="Connettore 2 20"/>
                <p:cNvCxnSpPr/>
                <p:nvPr/>
              </p:nvCxnSpPr>
              <p:spPr>
                <a:xfrm>
                  <a:off x="7336542" y="3243228"/>
                  <a:ext cx="1502619" cy="118319"/>
                </a:xfrm>
                <a:prstGeom prst="straightConnector1">
                  <a:avLst/>
                </a:prstGeom>
                <a:ln w="38100">
                  <a:solidFill>
                    <a:srgbClr val="2E75B6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7" name="Connettore 2 20"/>
                <p:cNvCxnSpPr/>
                <p:nvPr/>
              </p:nvCxnSpPr>
              <p:spPr>
                <a:xfrm>
                  <a:off x="7401958" y="3252930"/>
                  <a:ext cx="1443941" cy="616493"/>
                </a:xfrm>
                <a:prstGeom prst="straightConnector1">
                  <a:avLst/>
                </a:prstGeom>
                <a:ln w="38100">
                  <a:solidFill>
                    <a:srgbClr val="2E75B6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5" name="CasellaDiTesto 9"/>
                <p:cNvSpPr txBox="1"/>
                <p:nvPr/>
              </p:nvSpPr>
              <p:spPr>
                <a:xfrm>
                  <a:off x="3242579" y="4478054"/>
                  <a:ext cx="1518489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it-IT" sz="1000" b="1" dirty="0"/>
                    <a:t>controlli di I Livello realizzati</a:t>
                  </a:r>
                  <a:endParaRPr lang="it-IT" sz="1000" dirty="0"/>
                </a:p>
              </p:txBody>
            </p:sp>
            <p:sp>
              <p:nvSpPr>
                <p:cNvPr id="14" name="Oval 13"/>
                <p:cNvSpPr/>
                <p:nvPr/>
              </p:nvSpPr>
              <p:spPr>
                <a:xfrm>
                  <a:off x="7267079" y="3047122"/>
                  <a:ext cx="287111" cy="302162"/>
                </a:xfrm>
                <a:prstGeom prst="ellipse">
                  <a:avLst/>
                </a:prstGeom>
                <a:solidFill>
                  <a:srgbClr val="2E75B6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1" name="CasellaDiTesto 9"/>
                <p:cNvSpPr txBox="1"/>
                <p:nvPr/>
              </p:nvSpPr>
              <p:spPr>
                <a:xfrm>
                  <a:off x="9251512" y="2438014"/>
                  <a:ext cx="2252225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it-IT" sz="1000" i="1" dirty="0" err="1" smtClean="0"/>
                    <a:t>CF_</a:t>
                  </a:r>
                  <a:r>
                    <a:rPr lang="it-IT" sz="1000" dirty="0" err="1" smtClean="0"/>
                    <a:t>CheckList</a:t>
                  </a:r>
                  <a:r>
                    <a:rPr lang="it-IT" sz="1000" dirty="0" smtClean="0"/>
                    <a:t> Verifica Stato NEET</a:t>
                  </a:r>
                  <a:endParaRPr lang="it-IT" sz="1000" i="1" dirty="0"/>
                </a:p>
              </p:txBody>
            </p:sp>
            <p:pic>
              <p:nvPicPr>
                <p:cNvPr id="50" name="Immagine 5"/>
                <p:cNvPicPr>
                  <a:picLocks noChangeAspect="1"/>
                </p:cNvPicPr>
                <p:nvPr/>
              </p:nvPicPr>
              <p:blipFill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711413" y="4369591"/>
                  <a:ext cx="612577" cy="615464"/>
                </a:xfrm>
                <a:prstGeom prst="rect">
                  <a:avLst/>
                </a:prstGeom>
              </p:spPr>
            </p:pic>
            <p:cxnSp>
              <p:nvCxnSpPr>
                <p:cNvPr id="51" name="Connettore 2 20"/>
                <p:cNvCxnSpPr/>
                <p:nvPr/>
              </p:nvCxnSpPr>
              <p:spPr>
                <a:xfrm>
                  <a:off x="2022146" y="3727310"/>
                  <a:ext cx="676240" cy="811755"/>
                </a:xfrm>
                <a:prstGeom prst="straightConnector1">
                  <a:avLst/>
                </a:prstGeom>
                <a:ln w="38100">
                  <a:solidFill>
                    <a:srgbClr val="2E75B6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pic>
              <p:nvPicPr>
                <p:cNvPr id="56" name="Immagine 55"/>
                <p:cNvPicPr>
                  <a:picLocks noChangeAspect="1"/>
                </p:cNvPicPr>
                <p:nvPr/>
              </p:nvPicPr>
              <p:blipFill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241915" y="3025739"/>
                  <a:ext cx="612577" cy="615464"/>
                </a:xfrm>
                <a:prstGeom prst="rect">
                  <a:avLst/>
                </a:prstGeom>
              </p:spPr>
            </p:pic>
            <p:sp>
              <p:nvSpPr>
                <p:cNvPr id="59" name="CasellaDiTesto 58"/>
                <p:cNvSpPr txBox="1"/>
                <p:nvPr/>
              </p:nvSpPr>
              <p:spPr>
                <a:xfrm>
                  <a:off x="3602262" y="3256868"/>
                  <a:ext cx="1029382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it-IT" sz="1000" b="1" dirty="0" smtClean="0"/>
                    <a:t>Attuazione</a:t>
                  </a:r>
                  <a:endParaRPr lang="it-IT" sz="1000" dirty="0"/>
                </a:p>
              </p:txBody>
            </p:sp>
            <p:pic>
              <p:nvPicPr>
                <p:cNvPr id="9" name="Immagine 8"/>
                <p:cNvPicPr>
                  <a:picLocks noChangeAspect="1"/>
                </p:cNvPicPr>
                <p:nvPr/>
              </p:nvPicPr>
              <p:blipFill>
                <a:blip r:embed="rId6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8949006" y="1920927"/>
                  <a:ext cx="345405" cy="345405"/>
                </a:xfrm>
                <a:prstGeom prst="rect">
                  <a:avLst/>
                </a:prstGeom>
              </p:spPr>
            </p:pic>
            <p:sp>
              <p:nvSpPr>
                <p:cNvPr id="63" name="CasellaDiTesto 9"/>
                <p:cNvSpPr txBox="1"/>
                <p:nvPr/>
              </p:nvSpPr>
              <p:spPr>
                <a:xfrm>
                  <a:off x="9246208" y="1991543"/>
                  <a:ext cx="1218114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it-IT" sz="1000" i="1" dirty="0" smtClean="0"/>
                    <a:t>CF_</a:t>
                  </a:r>
                  <a:r>
                    <a:rPr lang="it-IT" sz="1000" dirty="0"/>
                    <a:t>Dich445</a:t>
                  </a:r>
                  <a:endParaRPr lang="it-IT" sz="1000" i="1" dirty="0"/>
                </a:p>
              </p:txBody>
            </p:sp>
            <p:pic>
              <p:nvPicPr>
                <p:cNvPr id="65" name="Immagine 64"/>
                <p:cNvPicPr>
                  <a:picLocks noChangeAspect="1"/>
                </p:cNvPicPr>
                <p:nvPr/>
              </p:nvPicPr>
              <p:blipFill>
                <a:blip r:embed="rId6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8949006" y="2386541"/>
                  <a:ext cx="345405" cy="345405"/>
                </a:xfrm>
                <a:prstGeom prst="rect">
                  <a:avLst/>
                </a:prstGeom>
              </p:spPr>
            </p:pic>
            <p:pic>
              <p:nvPicPr>
                <p:cNvPr id="66" name="Immagine 65"/>
                <p:cNvPicPr>
                  <a:picLocks noChangeAspect="1"/>
                </p:cNvPicPr>
                <p:nvPr/>
              </p:nvPicPr>
              <p:blipFill>
                <a:blip r:embed="rId6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8949006" y="2776466"/>
                  <a:ext cx="345405" cy="345405"/>
                </a:xfrm>
                <a:prstGeom prst="rect">
                  <a:avLst/>
                </a:prstGeom>
              </p:spPr>
            </p:pic>
            <p:pic>
              <p:nvPicPr>
                <p:cNvPr id="68" name="Immagine 5"/>
                <p:cNvPicPr preferRelativeResize="0">
                  <a:picLocks/>
                </p:cNvPicPr>
                <p:nvPr/>
              </p:nvPicPr>
              <p:blipFill>
                <a:blip r:embed="rId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056578" y="2588733"/>
                  <a:ext cx="468000" cy="468000"/>
                </a:xfrm>
                <a:prstGeom prst="rect">
                  <a:avLst/>
                </a:prstGeom>
              </p:spPr>
            </p:pic>
            <p:sp>
              <p:nvSpPr>
                <p:cNvPr id="69" name="CasellaDiTesto 9"/>
                <p:cNvSpPr txBox="1"/>
                <p:nvPr/>
              </p:nvSpPr>
              <p:spPr>
                <a:xfrm>
                  <a:off x="5351554" y="2712436"/>
                  <a:ext cx="1872098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it-IT" sz="1000" dirty="0" smtClean="0"/>
                    <a:t>01_CF Giovane rientrante nel campione</a:t>
                  </a:r>
                  <a:endParaRPr lang="it-IT" sz="1000" dirty="0"/>
                </a:p>
              </p:txBody>
            </p:sp>
            <p:pic>
              <p:nvPicPr>
                <p:cNvPr id="70" name="Immagine 5"/>
                <p:cNvPicPr preferRelativeResize="0">
                  <a:picLocks/>
                </p:cNvPicPr>
                <p:nvPr/>
              </p:nvPicPr>
              <p:blipFill>
                <a:blip r:embed="rId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087169" y="3137854"/>
                  <a:ext cx="468000" cy="468000"/>
                </a:xfrm>
                <a:prstGeom prst="rect">
                  <a:avLst/>
                </a:prstGeom>
              </p:spPr>
            </p:pic>
            <p:sp>
              <p:nvSpPr>
                <p:cNvPr id="72" name="CasellaDiTesto 9"/>
                <p:cNvSpPr txBox="1"/>
                <p:nvPr/>
              </p:nvSpPr>
              <p:spPr>
                <a:xfrm>
                  <a:off x="5398396" y="3260840"/>
                  <a:ext cx="1872098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it-IT" sz="1000" dirty="0" smtClean="0"/>
                    <a:t>02_CF Giovane rientrante nel campione</a:t>
                  </a:r>
                  <a:endParaRPr lang="it-IT" sz="1000" dirty="0"/>
                </a:p>
              </p:txBody>
            </p:sp>
            <p:pic>
              <p:nvPicPr>
                <p:cNvPr id="73" name="Immagine 5"/>
                <p:cNvPicPr preferRelativeResize="0">
                  <a:picLocks/>
                </p:cNvPicPr>
                <p:nvPr/>
              </p:nvPicPr>
              <p:blipFill>
                <a:blip r:embed="rId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092331" y="3677878"/>
                  <a:ext cx="468000" cy="468000"/>
                </a:xfrm>
                <a:prstGeom prst="rect">
                  <a:avLst/>
                </a:prstGeom>
              </p:spPr>
            </p:pic>
            <p:sp>
              <p:nvSpPr>
                <p:cNvPr id="75" name="CasellaDiTesto 9"/>
                <p:cNvSpPr txBox="1"/>
                <p:nvPr/>
              </p:nvSpPr>
              <p:spPr>
                <a:xfrm>
                  <a:off x="5403558" y="3800864"/>
                  <a:ext cx="1872098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it-IT" sz="1000" dirty="0" smtClean="0"/>
                    <a:t>02+n_CF Giovane rientrante nel campione</a:t>
                  </a:r>
                  <a:endParaRPr lang="it-IT" sz="1000" dirty="0"/>
                </a:p>
              </p:txBody>
            </p:sp>
            <p:sp>
              <p:nvSpPr>
                <p:cNvPr id="76" name="CasellaDiTesto 9"/>
                <p:cNvSpPr txBox="1"/>
                <p:nvPr/>
              </p:nvSpPr>
              <p:spPr>
                <a:xfrm>
                  <a:off x="7637037" y="4150690"/>
                  <a:ext cx="2339822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it-IT" sz="1000" dirty="0" smtClean="0"/>
                    <a:t>Progetto formativo</a:t>
                  </a:r>
                  <a:endParaRPr lang="it-IT" sz="1000" i="1" dirty="0"/>
                </a:p>
              </p:txBody>
            </p:sp>
            <p:pic>
              <p:nvPicPr>
                <p:cNvPr id="78" name="Immagine 77"/>
                <p:cNvPicPr>
                  <a:picLocks noChangeAspect="1"/>
                </p:cNvPicPr>
                <p:nvPr/>
              </p:nvPicPr>
              <p:blipFill>
                <a:blip r:embed="rId6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8949006" y="3226006"/>
                  <a:ext cx="345405" cy="345405"/>
                </a:xfrm>
                <a:prstGeom prst="rect">
                  <a:avLst/>
                </a:prstGeom>
              </p:spPr>
            </p:pic>
            <p:sp>
              <p:nvSpPr>
                <p:cNvPr id="79" name="CasellaDiTesto 9"/>
                <p:cNvSpPr txBox="1"/>
                <p:nvPr/>
              </p:nvSpPr>
              <p:spPr>
                <a:xfrm>
                  <a:off x="7637037" y="4560160"/>
                  <a:ext cx="2339822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it-IT" sz="1000" dirty="0" smtClean="0"/>
                    <a:t>Registro presenze</a:t>
                  </a:r>
                  <a:endParaRPr lang="it-IT" sz="1000" i="1" dirty="0"/>
                </a:p>
              </p:txBody>
            </p:sp>
            <p:pic>
              <p:nvPicPr>
                <p:cNvPr id="81" name="Immagine 80"/>
                <p:cNvPicPr>
                  <a:picLocks noChangeAspect="1"/>
                </p:cNvPicPr>
                <p:nvPr/>
              </p:nvPicPr>
              <p:blipFill>
                <a:blip r:embed="rId6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291632" y="4099377"/>
                  <a:ext cx="345405" cy="345405"/>
                </a:xfrm>
                <a:prstGeom prst="rect">
                  <a:avLst/>
                </a:prstGeom>
              </p:spPr>
            </p:pic>
          </p:grpSp>
          <p:pic>
            <p:nvPicPr>
              <p:cNvPr id="84" name="Immagine 83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308115" y="4527862"/>
                <a:ext cx="345405" cy="345405"/>
              </a:xfrm>
              <a:prstGeom prst="rect">
                <a:avLst/>
              </a:prstGeom>
            </p:spPr>
          </p:pic>
          <p:sp>
            <p:nvSpPr>
              <p:cNvPr id="85" name="CasellaDiTesto 9"/>
              <p:cNvSpPr txBox="1"/>
              <p:nvPr/>
            </p:nvSpPr>
            <p:spPr>
              <a:xfrm>
                <a:off x="9304720" y="3273192"/>
                <a:ext cx="2339822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1000" i="1" dirty="0" smtClean="0"/>
                  <a:t>CF_ </a:t>
                </a:r>
                <a:r>
                  <a:rPr lang="it-IT" sz="1000" dirty="0" smtClean="0"/>
                  <a:t>Presa in carico/Patto di Servizio</a:t>
                </a:r>
                <a:endParaRPr lang="it-IT" sz="1000" dirty="0"/>
              </a:p>
            </p:txBody>
          </p:sp>
        </p:grpSp>
        <p:sp>
          <p:nvSpPr>
            <p:cNvPr id="44" name="CasellaDiTesto 9"/>
            <p:cNvSpPr txBox="1"/>
            <p:nvPr/>
          </p:nvSpPr>
          <p:spPr>
            <a:xfrm>
              <a:off x="7675988" y="5032811"/>
              <a:ext cx="233982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000" dirty="0" smtClean="0"/>
                <a:t>Curricula docenti</a:t>
              </a:r>
              <a:endParaRPr lang="it-IT" sz="1000" i="1" dirty="0"/>
            </a:p>
          </p:txBody>
        </p:sp>
        <p:pic>
          <p:nvPicPr>
            <p:cNvPr id="45" name="Immagine 44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47066" y="5000513"/>
              <a:ext cx="345405" cy="345405"/>
            </a:xfrm>
            <a:prstGeom prst="rect">
              <a:avLst/>
            </a:prstGeom>
          </p:spPr>
        </p:pic>
        <p:sp>
          <p:nvSpPr>
            <p:cNvPr id="46" name="CasellaDiTesto 9"/>
            <p:cNvSpPr txBox="1"/>
            <p:nvPr/>
          </p:nvSpPr>
          <p:spPr>
            <a:xfrm>
              <a:off x="9294411" y="3755203"/>
              <a:ext cx="2339822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000" i="1" dirty="0" err="1"/>
                <a:t>CF_Attestato</a:t>
              </a:r>
              <a:r>
                <a:rPr lang="it-IT" sz="1000" i="1" dirty="0"/>
                <a:t> di frequenza, Attestato di superamento dell'esame conclusivo</a:t>
              </a:r>
            </a:p>
          </p:txBody>
        </p:sp>
        <p:pic>
          <p:nvPicPr>
            <p:cNvPr id="47" name="Immagine 46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965489" y="3722905"/>
              <a:ext cx="345405" cy="345405"/>
            </a:xfrm>
            <a:prstGeom prst="rect">
              <a:avLst/>
            </a:prstGeom>
          </p:spPr>
        </p:pic>
        <p:pic>
          <p:nvPicPr>
            <p:cNvPr id="52" name="Immagine 5"/>
            <p:cNvPicPr preferRelativeResize="0">
              <a:picLocks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76788" y="4312673"/>
              <a:ext cx="468000" cy="468000"/>
            </a:xfrm>
            <a:prstGeom prst="rect">
              <a:avLst/>
            </a:prstGeom>
          </p:spPr>
        </p:pic>
        <p:sp>
          <p:nvSpPr>
            <p:cNvPr id="53" name="CasellaDiTesto 9"/>
            <p:cNvSpPr txBox="1"/>
            <p:nvPr/>
          </p:nvSpPr>
          <p:spPr>
            <a:xfrm>
              <a:off x="5388015" y="4435659"/>
              <a:ext cx="130956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000" dirty="0" smtClean="0"/>
                <a:t>Percorso Formativo</a:t>
              </a:r>
              <a:endParaRPr lang="it-IT" sz="1000" dirty="0"/>
            </a:p>
          </p:txBody>
        </p:sp>
        <p:sp>
          <p:nvSpPr>
            <p:cNvPr id="58" name="Oval 57"/>
            <p:cNvSpPr/>
            <p:nvPr/>
          </p:nvSpPr>
          <p:spPr>
            <a:xfrm>
              <a:off x="6670648" y="4437358"/>
              <a:ext cx="287111" cy="302162"/>
            </a:xfrm>
            <a:prstGeom prst="ellipse">
              <a:avLst/>
            </a:prstGeom>
            <a:solidFill>
              <a:srgbClr val="2E75B6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2" name="Connettore 2 20"/>
            <p:cNvCxnSpPr>
              <a:endCxn id="81" idx="1"/>
            </p:cNvCxnSpPr>
            <p:nvPr/>
          </p:nvCxnSpPr>
          <p:spPr>
            <a:xfrm flipV="1">
              <a:off x="6952518" y="4272080"/>
              <a:ext cx="339114" cy="274459"/>
            </a:xfrm>
            <a:prstGeom prst="straightConnector1">
              <a:avLst/>
            </a:prstGeom>
            <a:ln w="38100">
              <a:solidFill>
                <a:srgbClr val="2E75B6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Connettore 2 20"/>
            <p:cNvCxnSpPr/>
            <p:nvPr/>
          </p:nvCxnSpPr>
          <p:spPr>
            <a:xfrm>
              <a:off x="6915713" y="4656440"/>
              <a:ext cx="392402" cy="5296"/>
            </a:xfrm>
            <a:prstGeom prst="straightConnector1">
              <a:avLst/>
            </a:prstGeom>
            <a:ln w="38100">
              <a:solidFill>
                <a:srgbClr val="2E75B6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Connettore 2 20"/>
            <p:cNvCxnSpPr>
              <a:stCxn id="58" idx="4"/>
              <a:endCxn id="45" idx="1"/>
            </p:cNvCxnSpPr>
            <p:nvPr/>
          </p:nvCxnSpPr>
          <p:spPr>
            <a:xfrm>
              <a:off x="6814204" y="4739520"/>
              <a:ext cx="532862" cy="433696"/>
            </a:xfrm>
            <a:prstGeom prst="straightConnector1">
              <a:avLst/>
            </a:prstGeom>
            <a:ln w="38100">
              <a:solidFill>
                <a:srgbClr val="2E75B6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562271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ttangolo arrotondato 30"/>
          <p:cNvSpPr/>
          <p:nvPr/>
        </p:nvSpPr>
        <p:spPr>
          <a:xfrm>
            <a:off x="0" y="127751"/>
            <a:ext cx="12077700" cy="72000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800" b="1" dirty="0" smtClean="0">
                <a:solidFill>
                  <a:srgbClr val="2E75B6"/>
                </a:solidFill>
              </a:rPr>
              <a:t>Misura </a:t>
            </a:r>
            <a:r>
              <a:rPr lang="it-IT" sz="2800" b="1" dirty="0">
                <a:solidFill>
                  <a:srgbClr val="2E75B6"/>
                </a:solidFill>
              </a:rPr>
              <a:t>3</a:t>
            </a:r>
          </a:p>
        </p:txBody>
      </p:sp>
      <p:grpSp>
        <p:nvGrpSpPr>
          <p:cNvPr id="15" name="Group 14"/>
          <p:cNvGrpSpPr/>
          <p:nvPr/>
        </p:nvGrpSpPr>
        <p:grpSpPr>
          <a:xfrm>
            <a:off x="-43391" y="1339032"/>
            <a:ext cx="11733041" cy="3646023"/>
            <a:chOff x="-43391" y="1339032"/>
            <a:chExt cx="11733041" cy="3646023"/>
          </a:xfrm>
        </p:grpSpPr>
        <p:grpSp>
          <p:nvGrpSpPr>
            <p:cNvPr id="13" name="Gruppo 12"/>
            <p:cNvGrpSpPr/>
            <p:nvPr/>
          </p:nvGrpSpPr>
          <p:grpSpPr>
            <a:xfrm>
              <a:off x="-43391" y="1339032"/>
              <a:ext cx="11733041" cy="3646023"/>
              <a:chOff x="-43391" y="1339032"/>
              <a:chExt cx="11733041" cy="3646023"/>
            </a:xfrm>
          </p:grpSpPr>
          <p:pic>
            <p:nvPicPr>
              <p:cNvPr id="4" name="Immagine 3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276962" y="2744537"/>
                <a:ext cx="1112038" cy="1117278"/>
              </a:xfrm>
              <a:prstGeom prst="rect">
                <a:avLst/>
              </a:prstGeom>
            </p:spPr>
          </p:pic>
          <p:sp>
            <p:nvSpPr>
              <p:cNvPr id="5" name="CasellaDiTesto 4"/>
              <p:cNvSpPr txBox="1"/>
              <p:nvPr/>
            </p:nvSpPr>
            <p:spPr>
              <a:xfrm>
                <a:off x="-43391" y="2586740"/>
                <a:ext cx="2034548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1100" dirty="0" smtClean="0"/>
                  <a:t>Codice Locale Progetto</a:t>
                </a:r>
                <a:endParaRPr lang="it-IT" sz="1100" dirty="0"/>
              </a:p>
            </p:txBody>
          </p:sp>
          <p:cxnSp>
            <p:nvCxnSpPr>
              <p:cNvPr id="21" name="Connettore 2 20"/>
              <p:cNvCxnSpPr>
                <a:endCxn id="56" idx="1"/>
              </p:cNvCxnSpPr>
              <p:nvPr/>
            </p:nvCxnSpPr>
            <p:spPr>
              <a:xfrm flipV="1">
                <a:off x="2107163" y="3333471"/>
                <a:ext cx="1134752" cy="26023"/>
              </a:xfrm>
              <a:prstGeom prst="straightConnector1">
                <a:avLst/>
              </a:prstGeom>
              <a:ln w="38100">
                <a:solidFill>
                  <a:srgbClr val="2E75B6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Connettore 2 39"/>
              <p:cNvCxnSpPr/>
              <p:nvPr/>
            </p:nvCxnSpPr>
            <p:spPr>
              <a:xfrm flipV="1">
                <a:off x="1836342" y="2075827"/>
                <a:ext cx="950764" cy="789986"/>
              </a:xfrm>
              <a:prstGeom prst="straightConnector1">
                <a:avLst/>
              </a:prstGeom>
              <a:ln w="38100">
                <a:solidFill>
                  <a:srgbClr val="2E75B6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22" name="Immagine 5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784194" y="1749348"/>
                <a:ext cx="612577" cy="615464"/>
              </a:xfrm>
              <a:prstGeom prst="rect">
                <a:avLst/>
              </a:prstGeom>
            </p:spPr>
          </p:pic>
          <p:sp>
            <p:nvSpPr>
              <p:cNvPr id="23" name="CasellaDiTesto 9"/>
              <p:cNvSpPr txBox="1"/>
              <p:nvPr/>
            </p:nvSpPr>
            <p:spPr>
              <a:xfrm>
                <a:off x="3279317" y="1881717"/>
                <a:ext cx="96237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1000" b="1" dirty="0"/>
                  <a:t>procedura di selezione </a:t>
                </a:r>
                <a:endParaRPr lang="it-IT" sz="1000" dirty="0"/>
              </a:p>
            </p:txBody>
          </p:sp>
          <p:pic>
            <p:nvPicPr>
              <p:cNvPr id="28" name="Immagine 5"/>
              <p:cNvPicPr preferRelativeResize="0">
                <a:picLocks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048549" y="2353422"/>
                <a:ext cx="468000" cy="468000"/>
              </a:xfrm>
              <a:prstGeom prst="rect">
                <a:avLst/>
              </a:prstGeom>
            </p:spPr>
          </p:pic>
          <p:sp>
            <p:nvSpPr>
              <p:cNvPr id="33" name="CasellaDiTesto 9"/>
              <p:cNvSpPr txBox="1"/>
              <p:nvPr/>
            </p:nvSpPr>
            <p:spPr>
              <a:xfrm>
                <a:off x="9269254" y="2281827"/>
                <a:ext cx="2339822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1000" i="1" dirty="0" err="1" smtClean="0"/>
                  <a:t>CF_</a:t>
                </a:r>
                <a:r>
                  <a:rPr lang="it-IT" sz="1000" dirty="0" err="1" smtClean="0"/>
                  <a:t>Attestazione</a:t>
                </a:r>
                <a:r>
                  <a:rPr lang="it-IT" sz="1000" dirty="0" smtClean="0"/>
                  <a:t> Massiva Stato NEET</a:t>
                </a:r>
                <a:endParaRPr lang="it-IT" sz="1000" i="1" dirty="0"/>
              </a:p>
            </p:txBody>
          </p:sp>
          <p:sp>
            <p:nvSpPr>
              <p:cNvPr id="48" name="Left Brace 47"/>
              <p:cNvSpPr/>
              <p:nvPr/>
            </p:nvSpPr>
            <p:spPr>
              <a:xfrm>
                <a:off x="4585518" y="2304527"/>
                <a:ext cx="426511" cy="2176488"/>
              </a:xfrm>
              <a:prstGeom prst="leftBrace">
                <a:avLst/>
              </a:prstGeom>
              <a:ln w="41275">
                <a:solidFill>
                  <a:srgbClr val="2E75B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0" name="CasellaDiTesto 9"/>
              <p:cNvSpPr txBox="1"/>
              <p:nvPr/>
            </p:nvSpPr>
            <p:spPr>
              <a:xfrm>
                <a:off x="5359776" y="2476408"/>
                <a:ext cx="1872098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1000" dirty="0" smtClean="0"/>
                  <a:t>00_CF Giovane rientrante nel campione</a:t>
                </a:r>
                <a:endParaRPr lang="it-IT" sz="1000" dirty="0"/>
              </a:p>
            </p:txBody>
          </p:sp>
          <p:cxnSp>
            <p:nvCxnSpPr>
              <p:cNvPr id="64" name="Connettore 2 20"/>
              <p:cNvCxnSpPr/>
              <p:nvPr/>
            </p:nvCxnSpPr>
            <p:spPr>
              <a:xfrm flipV="1">
                <a:off x="7437260" y="1613296"/>
                <a:ext cx="1402003" cy="905335"/>
              </a:xfrm>
              <a:prstGeom prst="straightConnector1">
                <a:avLst/>
              </a:prstGeom>
              <a:ln w="38100">
                <a:solidFill>
                  <a:srgbClr val="2E75B6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Connettore 2 20"/>
              <p:cNvCxnSpPr/>
              <p:nvPr/>
            </p:nvCxnSpPr>
            <p:spPr>
              <a:xfrm flipV="1">
                <a:off x="7408898" y="1979230"/>
                <a:ext cx="1434789" cy="580693"/>
              </a:xfrm>
              <a:prstGeom prst="straightConnector1">
                <a:avLst/>
              </a:prstGeom>
              <a:ln w="38100">
                <a:solidFill>
                  <a:srgbClr val="2E75B6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Connettore 2 20"/>
              <p:cNvCxnSpPr/>
              <p:nvPr/>
            </p:nvCxnSpPr>
            <p:spPr>
              <a:xfrm flipV="1">
                <a:off x="7338707" y="2339568"/>
                <a:ext cx="1500252" cy="272411"/>
              </a:xfrm>
              <a:prstGeom prst="straightConnector1">
                <a:avLst/>
              </a:prstGeom>
              <a:ln w="38100">
                <a:solidFill>
                  <a:srgbClr val="2E75B6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Connettore 2 20"/>
              <p:cNvCxnSpPr/>
              <p:nvPr/>
            </p:nvCxnSpPr>
            <p:spPr>
              <a:xfrm>
                <a:off x="7336542" y="2661333"/>
                <a:ext cx="1502619" cy="118319"/>
              </a:xfrm>
              <a:prstGeom prst="straightConnector1">
                <a:avLst/>
              </a:prstGeom>
              <a:ln w="38100">
                <a:solidFill>
                  <a:srgbClr val="2E75B6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Connettore 2 20"/>
              <p:cNvCxnSpPr/>
              <p:nvPr/>
            </p:nvCxnSpPr>
            <p:spPr>
              <a:xfrm>
                <a:off x="7401958" y="2671035"/>
                <a:ext cx="1443941" cy="616493"/>
              </a:xfrm>
              <a:prstGeom prst="straightConnector1">
                <a:avLst/>
              </a:prstGeom>
              <a:ln w="38100">
                <a:solidFill>
                  <a:srgbClr val="2E75B6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5" name="CasellaDiTesto 9"/>
              <p:cNvSpPr txBox="1"/>
              <p:nvPr/>
            </p:nvSpPr>
            <p:spPr>
              <a:xfrm>
                <a:off x="3242579" y="4478054"/>
                <a:ext cx="1518489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1000" b="1" dirty="0"/>
                  <a:t>controlli di I Livello realizzati</a:t>
                </a:r>
                <a:endParaRPr lang="it-IT" sz="1000" dirty="0"/>
              </a:p>
            </p:txBody>
          </p:sp>
          <p:sp>
            <p:nvSpPr>
              <p:cNvPr id="14" name="Oval 13"/>
              <p:cNvSpPr/>
              <p:nvPr/>
            </p:nvSpPr>
            <p:spPr>
              <a:xfrm>
                <a:off x="7267079" y="2465227"/>
                <a:ext cx="287111" cy="302162"/>
              </a:xfrm>
              <a:prstGeom prst="ellipse">
                <a:avLst/>
              </a:prstGeom>
              <a:solidFill>
                <a:srgbClr val="2E75B6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1" name="CasellaDiTesto 9"/>
              <p:cNvSpPr txBox="1"/>
              <p:nvPr/>
            </p:nvSpPr>
            <p:spPr>
              <a:xfrm>
                <a:off x="9251512" y="1856119"/>
                <a:ext cx="2252225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1000" i="1" dirty="0" err="1" smtClean="0"/>
                  <a:t>CF_</a:t>
                </a:r>
                <a:r>
                  <a:rPr lang="it-IT" sz="1000" dirty="0" err="1" smtClean="0"/>
                  <a:t>CheckList</a:t>
                </a:r>
                <a:r>
                  <a:rPr lang="it-IT" sz="1000" dirty="0" smtClean="0"/>
                  <a:t> Verifica Stato NEET</a:t>
                </a:r>
                <a:endParaRPr lang="it-IT" sz="1000" i="1" dirty="0"/>
              </a:p>
            </p:txBody>
          </p:sp>
          <p:pic>
            <p:nvPicPr>
              <p:cNvPr id="50" name="Immagine 5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711413" y="4369591"/>
                <a:ext cx="612577" cy="615464"/>
              </a:xfrm>
              <a:prstGeom prst="rect">
                <a:avLst/>
              </a:prstGeom>
            </p:spPr>
          </p:pic>
          <p:cxnSp>
            <p:nvCxnSpPr>
              <p:cNvPr id="51" name="Connettore 2 20"/>
              <p:cNvCxnSpPr/>
              <p:nvPr/>
            </p:nvCxnSpPr>
            <p:spPr>
              <a:xfrm>
                <a:off x="2022146" y="3727310"/>
                <a:ext cx="676240" cy="811755"/>
              </a:xfrm>
              <a:prstGeom prst="straightConnector1">
                <a:avLst/>
              </a:prstGeom>
              <a:ln w="38100">
                <a:solidFill>
                  <a:srgbClr val="2E75B6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56" name="Immagine 55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241915" y="3025739"/>
                <a:ext cx="612577" cy="615464"/>
              </a:xfrm>
              <a:prstGeom prst="rect">
                <a:avLst/>
              </a:prstGeom>
            </p:spPr>
          </p:pic>
          <p:sp>
            <p:nvSpPr>
              <p:cNvPr id="59" name="CasellaDiTesto 58"/>
              <p:cNvSpPr txBox="1"/>
              <p:nvPr/>
            </p:nvSpPr>
            <p:spPr>
              <a:xfrm>
                <a:off x="3602262" y="3256868"/>
                <a:ext cx="1029382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1000" b="1" dirty="0" smtClean="0"/>
                  <a:t>Attuazione</a:t>
                </a:r>
                <a:endParaRPr lang="it-IT" sz="1000" dirty="0"/>
              </a:p>
            </p:txBody>
          </p:sp>
          <p:pic>
            <p:nvPicPr>
              <p:cNvPr id="9" name="Immagine 8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949006" y="1339032"/>
                <a:ext cx="345405" cy="345405"/>
              </a:xfrm>
              <a:prstGeom prst="rect">
                <a:avLst/>
              </a:prstGeom>
            </p:spPr>
          </p:pic>
          <p:sp>
            <p:nvSpPr>
              <p:cNvPr id="63" name="CasellaDiTesto 9"/>
              <p:cNvSpPr txBox="1"/>
              <p:nvPr/>
            </p:nvSpPr>
            <p:spPr>
              <a:xfrm>
                <a:off x="9246208" y="1409648"/>
                <a:ext cx="1218114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1000" i="1" dirty="0" smtClean="0"/>
                  <a:t>CF_</a:t>
                </a:r>
                <a:r>
                  <a:rPr lang="it-IT" sz="1000" dirty="0"/>
                  <a:t>Dich445</a:t>
                </a:r>
                <a:endParaRPr lang="it-IT" sz="1000" i="1" dirty="0"/>
              </a:p>
            </p:txBody>
          </p:sp>
          <p:pic>
            <p:nvPicPr>
              <p:cNvPr id="65" name="Immagine 64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949006" y="1804646"/>
                <a:ext cx="345405" cy="345405"/>
              </a:xfrm>
              <a:prstGeom prst="rect">
                <a:avLst/>
              </a:prstGeom>
            </p:spPr>
          </p:pic>
          <p:pic>
            <p:nvPicPr>
              <p:cNvPr id="66" name="Immagine 65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949006" y="2194571"/>
                <a:ext cx="345405" cy="345405"/>
              </a:xfrm>
              <a:prstGeom prst="rect">
                <a:avLst/>
              </a:prstGeom>
            </p:spPr>
          </p:pic>
          <p:pic>
            <p:nvPicPr>
              <p:cNvPr id="68" name="Immagine 5"/>
              <p:cNvPicPr preferRelativeResize="0">
                <a:picLocks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056578" y="2865813"/>
                <a:ext cx="468000" cy="468000"/>
              </a:xfrm>
              <a:prstGeom prst="rect">
                <a:avLst/>
              </a:prstGeom>
            </p:spPr>
          </p:pic>
          <p:sp>
            <p:nvSpPr>
              <p:cNvPr id="69" name="CasellaDiTesto 9"/>
              <p:cNvSpPr txBox="1"/>
              <p:nvPr/>
            </p:nvSpPr>
            <p:spPr>
              <a:xfrm>
                <a:off x="5351554" y="2989516"/>
                <a:ext cx="1872098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1000" dirty="0" smtClean="0"/>
                  <a:t>01_CF Giovane rientrante nel campione</a:t>
                </a:r>
                <a:endParaRPr lang="it-IT" sz="1000" dirty="0"/>
              </a:p>
            </p:txBody>
          </p:sp>
          <p:pic>
            <p:nvPicPr>
              <p:cNvPr id="70" name="Immagine 5"/>
              <p:cNvPicPr preferRelativeResize="0">
                <a:picLocks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087169" y="3414934"/>
                <a:ext cx="468000" cy="468000"/>
              </a:xfrm>
              <a:prstGeom prst="rect">
                <a:avLst/>
              </a:prstGeom>
            </p:spPr>
          </p:pic>
          <p:sp>
            <p:nvSpPr>
              <p:cNvPr id="72" name="CasellaDiTesto 9"/>
              <p:cNvSpPr txBox="1"/>
              <p:nvPr/>
            </p:nvSpPr>
            <p:spPr>
              <a:xfrm>
                <a:off x="5398396" y="3537920"/>
                <a:ext cx="1872098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1000" dirty="0" smtClean="0"/>
                  <a:t>02_CF Giovane rientrante nel campione</a:t>
                </a:r>
                <a:endParaRPr lang="it-IT" sz="1000" dirty="0"/>
              </a:p>
            </p:txBody>
          </p:sp>
          <p:pic>
            <p:nvPicPr>
              <p:cNvPr id="73" name="Immagine 5"/>
              <p:cNvPicPr preferRelativeResize="0">
                <a:picLocks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092331" y="3954958"/>
                <a:ext cx="468000" cy="468000"/>
              </a:xfrm>
              <a:prstGeom prst="rect">
                <a:avLst/>
              </a:prstGeom>
            </p:spPr>
          </p:pic>
          <p:sp>
            <p:nvSpPr>
              <p:cNvPr id="75" name="CasellaDiTesto 9"/>
              <p:cNvSpPr txBox="1"/>
              <p:nvPr/>
            </p:nvSpPr>
            <p:spPr>
              <a:xfrm>
                <a:off x="5403558" y="4077944"/>
                <a:ext cx="1872098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1000" dirty="0" smtClean="0"/>
                  <a:t>02+n_CF Giovane rientrante nel campione</a:t>
                </a:r>
                <a:endParaRPr lang="it-IT" sz="1000" dirty="0"/>
              </a:p>
            </p:txBody>
          </p:sp>
          <p:sp>
            <p:nvSpPr>
              <p:cNvPr id="76" name="CasellaDiTesto 9"/>
              <p:cNvSpPr txBox="1"/>
              <p:nvPr/>
            </p:nvSpPr>
            <p:spPr>
              <a:xfrm>
                <a:off x="9294411" y="3160748"/>
                <a:ext cx="2339822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1000" i="1" dirty="0" err="1" smtClean="0"/>
                  <a:t>CF_Contratto</a:t>
                </a:r>
                <a:r>
                  <a:rPr lang="it-IT" sz="1000" i="1" dirty="0" smtClean="0"/>
                  <a:t> </a:t>
                </a:r>
                <a:r>
                  <a:rPr lang="it-IT" sz="1000" i="1" dirty="0"/>
                  <a:t>di lavoro o copia delle comunicazioni obbligatorie </a:t>
                </a:r>
              </a:p>
            </p:txBody>
          </p:sp>
          <p:pic>
            <p:nvPicPr>
              <p:cNvPr id="78" name="Immagine 77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949006" y="2644111"/>
                <a:ext cx="345405" cy="345405"/>
              </a:xfrm>
              <a:prstGeom prst="rect">
                <a:avLst/>
              </a:prstGeom>
            </p:spPr>
          </p:pic>
          <p:sp>
            <p:nvSpPr>
              <p:cNvPr id="79" name="CasellaDiTesto 9"/>
              <p:cNvSpPr txBox="1"/>
              <p:nvPr/>
            </p:nvSpPr>
            <p:spPr>
              <a:xfrm>
                <a:off x="9349828" y="3754949"/>
                <a:ext cx="2339822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1000" i="1" dirty="0" err="1" smtClean="0"/>
                  <a:t>CF_Contratto</a:t>
                </a:r>
                <a:r>
                  <a:rPr lang="it-IT" sz="1000" i="1" dirty="0" smtClean="0"/>
                  <a:t> </a:t>
                </a:r>
                <a:r>
                  <a:rPr lang="it-IT" sz="1000" i="1" dirty="0"/>
                  <a:t>stipulato tra il soggetto somministratore e l'impresa </a:t>
                </a:r>
                <a:r>
                  <a:rPr lang="it-IT" sz="1000" i="1" dirty="0" smtClean="0"/>
                  <a:t>utilizzatrice (in caso di contratto di somministrazione)</a:t>
                </a:r>
                <a:endParaRPr lang="it-IT" sz="1000" i="1" dirty="0"/>
              </a:p>
            </p:txBody>
          </p:sp>
          <p:pic>
            <p:nvPicPr>
              <p:cNvPr id="81" name="Immagine 80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949006" y="3109435"/>
                <a:ext cx="345405" cy="345405"/>
              </a:xfrm>
              <a:prstGeom prst="rect">
                <a:avLst/>
              </a:prstGeom>
            </p:spPr>
          </p:pic>
        </p:grpSp>
        <p:cxnSp>
          <p:nvCxnSpPr>
            <p:cNvPr id="82" name="Connettore 2 20"/>
            <p:cNvCxnSpPr>
              <a:stCxn id="14" idx="5"/>
              <a:endCxn id="84" idx="1"/>
            </p:cNvCxnSpPr>
            <p:nvPr/>
          </p:nvCxnSpPr>
          <p:spPr>
            <a:xfrm>
              <a:off x="7512144" y="2723138"/>
              <a:ext cx="1471817" cy="1144504"/>
            </a:xfrm>
            <a:prstGeom prst="straightConnector1">
              <a:avLst/>
            </a:prstGeom>
            <a:ln w="38100">
              <a:solidFill>
                <a:srgbClr val="2E75B6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84" name="Immagine 83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983961" y="3694939"/>
              <a:ext cx="345405" cy="345405"/>
            </a:xfrm>
            <a:prstGeom prst="rect">
              <a:avLst/>
            </a:prstGeom>
          </p:spPr>
        </p:pic>
        <p:sp>
          <p:nvSpPr>
            <p:cNvPr id="85" name="CasellaDiTesto 9"/>
            <p:cNvSpPr txBox="1"/>
            <p:nvPr/>
          </p:nvSpPr>
          <p:spPr>
            <a:xfrm>
              <a:off x="9304720" y="2691297"/>
              <a:ext cx="233982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000" i="1" dirty="0" smtClean="0"/>
                <a:t>CF_ </a:t>
              </a:r>
              <a:r>
                <a:rPr lang="it-IT" sz="1000" dirty="0" smtClean="0"/>
                <a:t>Presa in carico/Patto di Servizio</a:t>
              </a:r>
              <a:endParaRPr lang="it-IT" sz="1000" dirty="0"/>
            </a:p>
          </p:txBody>
        </p:sp>
      </p:grpSp>
    </p:spTree>
    <p:extLst>
      <p:ext uri="{BB962C8B-B14F-4D97-AF65-F5344CB8AC3E}">
        <p14:creationId xmlns:p14="http://schemas.microsoft.com/office/powerpoint/2010/main" val="1504545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ttangolo arrotondato 30"/>
          <p:cNvSpPr/>
          <p:nvPr/>
        </p:nvSpPr>
        <p:spPr>
          <a:xfrm>
            <a:off x="0" y="127751"/>
            <a:ext cx="12077700" cy="72000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800" b="1" dirty="0" smtClean="0">
                <a:solidFill>
                  <a:srgbClr val="2E75B6"/>
                </a:solidFill>
              </a:rPr>
              <a:t>Misura 3 – Doppio Finanziamento</a:t>
            </a:r>
            <a:endParaRPr lang="it-IT" sz="2800" b="1" dirty="0">
              <a:solidFill>
                <a:srgbClr val="2E75B6"/>
              </a:solidFill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-43391" y="1529543"/>
            <a:ext cx="11806614" cy="2951472"/>
            <a:chOff x="-43391" y="1529543"/>
            <a:chExt cx="11806614" cy="2951472"/>
          </a:xfrm>
        </p:grpSpPr>
        <p:grpSp>
          <p:nvGrpSpPr>
            <p:cNvPr id="13" name="Gruppo 12"/>
            <p:cNvGrpSpPr/>
            <p:nvPr/>
          </p:nvGrpSpPr>
          <p:grpSpPr>
            <a:xfrm>
              <a:off x="-43391" y="1740168"/>
              <a:ext cx="9100925" cy="2740847"/>
              <a:chOff x="-43391" y="1740168"/>
              <a:chExt cx="9100925" cy="2740847"/>
            </a:xfrm>
          </p:grpSpPr>
          <p:pic>
            <p:nvPicPr>
              <p:cNvPr id="4" name="Immagine 3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276962" y="2744537"/>
                <a:ext cx="1112038" cy="1117278"/>
              </a:xfrm>
              <a:prstGeom prst="rect">
                <a:avLst/>
              </a:prstGeom>
            </p:spPr>
          </p:pic>
          <p:sp>
            <p:nvSpPr>
              <p:cNvPr id="5" name="CasellaDiTesto 4"/>
              <p:cNvSpPr txBox="1"/>
              <p:nvPr/>
            </p:nvSpPr>
            <p:spPr>
              <a:xfrm>
                <a:off x="-43391" y="2586740"/>
                <a:ext cx="2034548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1100" dirty="0" smtClean="0"/>
                  <a:t>Codice Locale Progetto</a:t>
                </a:r>
                <a:endParaRPr lang="it-IT" sz="1100" dirty="0"/>
              </a:p>
            </p:txBody>
          </p:sp>
          <p:cxnSp>
            <p:nvCxnSpPr>
              <p:cNvPr id="21" name="Connettore 2 20"/>
              <p:cNvCxnSpPr>
                <a:endCxn id="56" idx="1"/>
              </p:cNvCxnSpPr>
              <p:nvPr/>
            </p:nvCxnSpPr>
            <p:spPr>
              <a:xfrm flipV="1">
                <a:off x="2107163" y="3333471"/>
                <a:ext cx="1134752" cy="26023"/>
              </a:xfrm>
              <a:prstGeom prst="straightConnector1">
                <a:avLst/>
              </a:prstGeom>
              <a:ln w="38100">
                <a:solidFill>
                  <a:srgbClr val="2E75B6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28" name="Immagine 5"/>
              <p:cNvPicPr preferRelativeResize="0">
                <a:picLocks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048549" y="2353422"/>
                <a:ext cx="468000" cy="468000"/>
              </a:xfrm>
              <a:prstGeom prst="rect">
                <a:avLst/>
              </a:prstGeom>
            </p:spPr>
          </p:pic>
          <p:sp>
            <p:nvSpPr>
              <p:cNvPr id="48" name="Left Brace 47"/>
              <p:cNvSpPr/>
              <p:nvPr/>
            </p:nvSpPr>
            <p:spPr>
              <a:xfrm>
                <a:off x="4585518" y="2304527"/>
                <a:ext cx="426511" cy="2176488"/>
              </a:xfrm>
              <a:prstGeom prst="leftBrace">
                <a:avLst/>
              </a:prstGeom>
              <a:ln w="41275">
                <a:solidFill>
                  <a:srgbClr val="2E75B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0" name="CasellaDiTesto 9"/>
              <p:cNvSpPr txBox="1"/>
              <p:nvPr/>
            </p:nvSpPr>
            <p:spPr>
              <a:xfrm>
                <a:off x="5359776" y="2476408"/>
                <a:ext cx="1872098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1000" dirty="0" smtClean="0"/>
                  <a:t>00_CF Giovane rientrante nel campione</a:t>
                </a:r>
                <a:endParaRPr lang="it-IT" sz="1000" dirty="0"/>
              </a:p>
            </p:txBody>
          </p:sp>
          <p:cxnSp>
            <p:nvCxnSpPr>
              <p:cNvPr id="64" name="Connettore 2 20"/>
              <p:cNvCxnSpPr/>
              <p:nvPr/>
            </p:nvCxnSpPr>
            <p:spPr>
              <a:xfrm flipV="1">
                <a:off x="7437260" y="1740168"/>
                <a:ext cx="1543822" cy="778464"/>
              </a:xfrm>
              <a:prstGeom prst="straightConnector1">
                <a:avLst/>
              </a:prstGeom>
              <a:ln w="38100">
                <a:solidFill>
                  <a:srgbClr val="2E75B6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Connettore 2 20"/>
              <p:cNvCxnSpPr>
                <a:endCxn id="47" idx="1"/>
              </p:cNvCxnSpPr>
              <p:nvPr/>
            </p:nvCxnSpPr>
            <p:spPr>
              <a:xfrm flipV="1">
                <a:off x="7408898" y="2153289"/>
                <a:ext cx="1648636" cy="406635"/>
              </a:xfrm>
              <a:prstGeom prst="straightConnector1">
                <a:avLst/>
              </a:prstGeom>
              <a:ln w="38100">
                <a:solidFill>
                  <a:srgbClr val="2E75B6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Connettore 2 20"/>
              <p:cNvCxnSpPr/>
              <p:nvPr/>
            </p:nvCxnSpPr>
            <p:spPr>
              <a:xfrm flipV="1">
                <a:off x="7338707" y="2586740"/>
                <a:ext cx="1642375" cy="25240"/>
              </a:xfrm>
              <a:prstGeom prst="straightConnector1">
                <a:avLst/>
              </a:prstGeom>
              <a:ln w="38100">
                <a:solidFill>
                  <a:srgbClr val="2E75B6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" name="Oval 13"/>
              <p:cNvSpPr/>
              <p:nvPr/>
            </p:nvSpPr>
            <p:spPr>
              <a:xfrm>
                <a:off x="7267079" y="2465227"/>
                <a:ext cx="287111" cy="302162"/>
              </a:xfrm>
              <a:prstGeom prst="ellipse">
                <a:avLst/>
              </a:prstGeom>
              <a:solidFill>
                <a:srgbClr val="2E75B6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56" name="Immagine 55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241915" y="3025739"/>
                <a:ext cx="612577" cy="615464"/>
              </a:xfrm>
              <a:prstGeom prst="rect">
                <a:avLst/>
              </a:prstGeom>
            </p:spPr>
          </p:pic>
          <p:sp>
            <p:nvSpPr>
              <p:cNvPr id="59" name="CasellaDiTesto 58"/>
              <p:cNvSpPr txBox="1"/>
              <p:nvPr/>
            </p:nvSpPr>
            <p:spPr>
              <a:xfrm>
                <a:off x="3602262" y="3256868"/>
                <a:ext cx="1029382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1000" b="1" dirty="0" smtClean="0"/>
                  <a:t>Attuazione</a:t>
                </a:r>
                <a:endParaRPr lang="it-IT" sz="1000" dirty="0"/>
              </a:p>
            </p:txBody>
          </p:sp>
          <p:pic>
            <p:nvPicPr>
              <p:cNvPr id="68" name="Immagine 5"/>
              <p:cNvPicPr preferRelativeResize="0">
                <a:picLocks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056578" y="2865813"/>
                <a:ext cx="468000" cy="468000"/>
              </a:xfrm>
              <a:prstGeom prst="rect">
                <a:avLst/>
              </a:prstGeom>
            </p:spPr>
          </p:pic>
          <p:sp>
            <p:nvSpPr>
              <p:cNvPr id="69" name="CasellaDiTesto 9"/>
              <p:cNvSpPr txBox="1"/>
              <p:nvPr/>
            </p:nvSpPr>
            <p:spPr>
              <a:xfrm>
                <a:off x="5351554" y="2989516"/>
                <a:ext cx="1872098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1000" dirty="0" smtClean="0"/>
                  <a:t>01_CF Giovane rientrante nel campione</a:t>
                </a:r>
                <a:endParaRPr lang="it-IT" sz="1000" dirty="0"/>
              </a:p>
            </p:txBody>
          </p:sp>
          <p:pic>
            <p:nvPicPr>
              <p:cNvPr id="70" name="Immagine 5"/>
              <p:cNvPicPr preferRelativeResize="0">
                <a:picLocks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087169" y="3414934"/>
                <a:ext cx="468000" cy="468000"/>
              </a:xfrm>
              <a:prstGeom prst="rect">
                <a:avLst/>
              </a:prstGeom>
            </p:spPr>
          </p:pic>
          <p:sp>
            <p:nvSpPr>
              <p:cNvPr id="72" name="CasellaDiTesto 9"/>
              <p:cNvSpPr txBox="1"/>
              <p:nvPr/>
            </p:nvSpPr>
            <p:spPr>
              <a:xfrm>
                <a:off x="5398396" y="3537920"/>
                <a:ext cx="1872098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1000" dirty="0" smtClean="0"/>
                  <a:t>02_CF Giovane rientrante nel campione</a:t>
                </a:r>
                <a:endParaRPr lang="it-IT" sz="1000" dirty="0"/>
              </a:p>
            </p:txBody>
          </p:sp>
          <p:pic>
            <p:nvPicPr>
              <p:cNvPr id="73" name="Immagine 5"/>
              <p:cNvPicPr preferRelativeResize="0">
                <a:picLocks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092331" y="3954958"/>
                <a:ext cx="468000" cy="468000"/>
              </a:xfrm>
              <a:prstGeom prst="rect">
                <a:avLst/>
              </a:prstGeom>
            </p:spPr>
          </p:pic>
          <p:sp>
            <p:nvSpPr>
              <p:cNvPr id="75" name="CasellaDiTesto 9"/>
              <p:cNvSpPr txBox="1"/>
              <p:nvPr/>
            </p:nvSpPr>
            <p:spPr>
              <a:xfrm>
                <a:off x="5403558" y="4077944"/>
                <a:ext cx="1872098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1000" dirty="0" smtClean="0"/>
                  <a:t>02+n_CF Giovane rientrante nel campione</a:t>
                </a:r>
                <a:endParaRPr lang="it-IT" sz="1000" dirty="0"/>
              </a:p>
            </p:txBody>
          </p:sp>
        </p:grpSp>
        <p:sp>
          <p:nvSpPr>
            <p:cNvPr id="44" name="CasellaDiTesto 9"/>
            <p:cNvSpPr txBox="1"/>
            <p:nvPr/>
          </p:nvSpPr>
          <p:spPr>
            <a:xfrm>
              <a:off x="9423401" y="1589553"/>
              <a:ext cx="233982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000" i="1" dirty="0" err="1" smtClean="0"/>
                <a:t>CF_Elenco</a:t>
              </a:r>
              <a:r>
                <a:rPr lang="it-IT" sz="1000" i="1" dirty="0" smtClean="0"/>
                <a:t> Clienti </a:t>
              </a:r>
              <a:endParaRPr lang="it-IT" sz="1000" i="1" dirty="0"/>
            </a:p>
          </p:txBody>
        </p:sp>
        <p:pic>
          <p:nvPicPr>
            <p:cNvPr id="45" name="Immagine 83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057534" y="1529543"/>
              <a:ext cx="345405" cy="345405"/>
            </a:xfrm>
            <a:prstGeom prst="rect">
              <a:avLst/>
            </a:prstGeom>
          </p:spPr>
        </p:pic>
        <p:sp>
          <p:nvSpPr>
            <p:cNvPr id="46" name="CasellaDiTesto 9"/>
            <p:cNvSpPr txBox="1"/>
            <p:nvPr/>
          </p:nvSpPr>
          <p:spPr>
            <a:xfrm>
              <a:off x="9423401" y="1954096"/>
              <a:ext cx="233982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000" i="1" dirty="0" err="1" smtClean="0"/>
                <a:t>CF_Contratto</a:t>
              </a:r>
              <a:r>
                <a:rPr lang="it-IT" sz="1000" i="1" dirty="0" smtClean="0"/>
                <a:t> </a:t>
              </a:r>
              <a:r>
                <a:rPr lang="it-IT" sz="1000" i="1" dirty="0"/>
                <a:t>tra l’agenzia per il lavoro e l’azienda individuata </a:t>
              </a:r>
            </a:p>
          </p:txBody>
        </p:sp>
        <p:pic>
          <p:nvPicPr>
            <p:cNvPr id="47" name="Immagine 83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057534" y="1980586"/>
              <a:ext cx="345405" cy="345405"/>
            </a:xfrm>
            <a:prstGeom prst="rect">
              <a:avLst/>
            </a:prstGeom>
          </p:spPr>
        </p:pic>
        <p:sp>
          <p:nvSpPr>
            <p:cNvPr id="49" name="CasellaDiTesto 9"/>
            <p:cNvSpPr txBox="1"/>
            <p:nvPr/>
          </p:nvSpPr>
          <p:spPr>
            <a:xfrm>
              <a:off x="9423401" y="2420052"/>
              <a:ext cx="233982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000" i="1" dirty="0" err="1" smtClean="0"/>
                <a:t>CF_Fatture</a:t>
              </a:r>
              <a:r>
                <a:rPr lang="it-IT" sz="1000" i="1" dirty="0" smtClean="0"/>
                <a:t> </a:t>
              </a:r>
              <a:r>
                <a:rPr lang="it-IT" sz="1000" i="1" dirty="0"/>
                <a:t>emesse dall’ agenzia per il lavoro all’azienda individuata</a:t>
              </a:r>
            </a:p>
          </p:txBody>
        </p:sp>
        <p:pic>
          <p:nvPicPr>
            <p:cNvPr id="52" name="Immagine 83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057534" y="2446542"/>
              <a:ext cx="345405" cy="34540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696912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ttangolo arrotondato 30"/>
          <p:cNvSpPr/>
          <p:nvPr/>
        </p:nvSpPr>
        <p:spPr>
          <a:xfrm>
            <a:off x="0" y="127751"/>
            <a:ext cx="12077700" cy="72000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800" b="1" dirty="0" smtClean="0">
                <a:solidFill>
                  <a:srgbClr val="2E75B6"/>
                </a:solidFill>
              </a:rPr>
              <a:t>Misura 5 Tirocini</a:t>
            </a:r>
            <a:endParaRPr lang="it-IT" sz="2800" b="1" dirty="0">
              <a:solidFill>
                <a:srgbClr val="2E75B6"/>
              </a:solidFill>
            </a:endParaRPr>
          </a:p>
        </p:txBody>
      </p:sp>
      <p:grpSp>
        <p:nvGrpSpPr>
          <p:cNvPr id="11" name="Gruppo 10"/>
          <p:cNvGrpSpPr/>
          <p:nvPr/>
        </p:nvGrpSpPr>
        <p:grpSpPr>
          <a:xfrm>
            <a:off x="-43391" y="1339032"/>
            <a:ext cx="11749541" cy="3955487"/>
            <a:chOff x="-43391" y="1339032"/>
            <a:chExt cx="11749541" cy="3955487"/>
          </a:xfrm>
        </p:grpSpPr>
        <p:grpSp>
          <p:nvGrpSpPr>
            <p:cNvPr id="16" name="Gruppo 15"/>
            <p:cNvGrpSpPr/>
            <p:nvPr/>
          </p:nvGrpSpPr>
          <p:grpSpPr>
            <a:xfrm>
              <a:off x="-43391" y="1339032"/>
              <a:ext cx="11687933" cy="3646023"/>
              <a:chOff x="-43391" y="1339032"/>
              <a:chExt cx="11687933" cy="3646023"/>
            </a:xfrm>
          </p:grpSpPr>
          <p:grpSp>
            <p:nvGrpSpPr>
              <p:cNvPr id="13" name="Gruppo 12"/>
              <p:cNvGrpSpPr/>
              <p:nvPr/>
            </p:nvGrpSpPr>
            <p:grpSpPr>
              <a:xfrm>
                <a:off x="-43391" y="1339032"/>
                <a:ext cx="11677624" cy="3646023"/>
                <a:chOff x="-43391" y="1339032"/>
                <a:chExt cx="11677624" cy="3646023"/>
              </a:xfrm>
            </p:grpSpPr>
            <p:pic>
              <p:nvPicPr>
                <p:cNvPr id="4" name="Immagine 3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276962" y="2744537"/>
                  <a:ext cx="1112038" cy="1117278"/>
                </a:xfrm>
                <a:prstGeom prst="rect">
                  <a:avLst/>
                </a:prstGeom>
              </p:spPr>
            </p:pic>
            <p:sp>
              <p:nvSpPr>
                <p:cNvPr id="5" name="CasellaDiTesto 4"/>
                <p:cNvSpPr txBox="1"/>
                <p:nvPr/>
              </p:nvSpPr>
              <p:spPr>
                <a:xfrm>
                  <a:off x="-43391" y="2586740"/>
                  <a:ext cx="2034548" cy="2616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it-IT" sz="1100" dirty="0" smtClean="0"/>
                    <a:t>Codice Locale Progetto</a:t>
                  </a:r>
                  <a:endParaRPr lang="it-IT" sz="1100" dirty="0"/>
                </a:p>
              </p:txBody>
            </p:sp>
            <p:cxnSp>
              <p:nvCxnSpPr>
                <p:cNvPr id="21" name="Connettore 2 20"/>
                <p:cNvCxnSpPr>
                  <a:endCxn id="56" idx="1"/>
                </p:cNvCxnSpPr>
                <p:nvPr/>
              </p:nvCxnSpPr>
              <p:spPr>
                <a:xfrm flipV="1">
                  <a:off x="2107163" y="3333471"/>
                  <a:ext cx="1134752" cy="26023"/>
                </a:xfrm>
                <a:prstGeom prst="straightConnector1">
                  <a:avLst/>
                </a:prstGeom>
                <a:ln w="38100">
                  <a:solidFill>
                    <a:srgbClr val="2E75B6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Connettore 2 39"/>
                <p:cNvCxnSpPr/>
                <p:nvPr/>
              </p:nvCxnSpPr>
              <p:spPr>
                <a:xfrm flipV="1">
                  <a:off x="1836342" y="2075827"/>
                  <a:ext cx="950764" cy="789986"/>
                </a:xfrm>
                <a:prstGeom prst="straightConnector1">
                  <a:avLst/>
                </a:prstGeom>
                <a:ln w="38100">
                  <a:solidFill>
                    <a:srgbClr val="2E75B6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pic>
              <p:nvPicPr>
                <p:cNvPr id="22" name="Immagine 5"/>
                <p:cNvPicPr>
                  <a:picLocks noChangeAspect="1"/>
                </p:cNvPicPr>
                <p:nvPr/>
              </p:nvPicPr>
              <p:blipFill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784194" y="1749348"/>
                  <a:ext cx="612577" cy="615464"/>
                </a:xfrm>
                <a:prstGeom prst="rect">
                  <a:avLst/>
                </a:prstGeom>
              </p:spPr>
            </p:pic>
            <p:sp>
              <p:nvSpPr>
                <p:cNvPr id="23" name="CasellaDiTesto 9"/>
                <p:cNvSpPr txBox="1"/>
                <p:nvPr/>
              </p:nvSpPr>
              <p:spPr>
                <a:xfrm>
                  <a:off x="3279317" y="1881717"/>
                  <a:ext cx="962374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it-IT" sz="1000" b="1" dirty="0"/>
                    <a:t>procedura di selezione </a:t>
                  </a:r>
                  <a:endParaRPr lang="it-IT" sz="1000" dirty="0"/>
                </a:p>
              </p:txBody>
            </p:sp>
            <p:pic>
              <p:nvPicPr>
                <p:cNvPr id="28" name="Immagine 5"/>
                <p:cNvPicPr preferRelativeResize="0">
                  <a:picLocks/>
                </p:cNvPicPr>
                <p:nvPr/>
              </p:nvPicPr>
              <p:blipFill>
                <a:blip r:embed="rId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048549" y="2353422"/>
                  <a:ext cx="468000" cy="468000"/>
                </a:xfrm>
                <a:prstGeom prst="rect">
                  <a:avLst/>
                </a:prstGeom>
              </p:spPr>
            </p:pic>
            <p:sp>
              <p:nvSpPr>
                <p:cNvPr id="33" name="CasellaDiTesto 9"/>
                <p:cNvSpPr txBox="1"/>
                <p:nvPr/>
              </p:nvSpPr>
              <p:spPr>
                <a:xfrm>
                  <a:off x="9269254" y="2281827"/>
                  <a:ext cx="2339822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it-IT" sz="1000" i="1" dirty="0" err="1" smtClean="0"/>
                    <a:t>CF_</a:t>
                  </a:r>
                  <a:r>
                    <a:rPr lang="it-IT" sz="1000" dirty="0" err="1" smtClean="0"/>
                    <a:t>Attestazione</a:t>
                  </a:r>
                  <a:r>
                    <a:rPr lang="it-IT" sz="1000" dirty="0" smtClean="0"/>
                    <a:t> Massiva Stato NEET</a:t>
                  </a:r>
                  <a:endParaRPr lang="it-IT" sz="1000" i="1" dirty="0"/>
                </a:p>
              </p:txBody>
            </p:sp>
            <p:sp>
              <p:nvSpPr>
                <p:cNvPr id="48" name="Left Brace 47"/>
                <p:cNvSpPr/>
                <p:nvPr/>
              </p:nvSpPr>
              <p:spPr>
                <a:xfrm>
                  <a:off x="4585518" y="2304527"/>
                  <a:ext cx="426511" cy="2176488"/>
                </a:xfrm>
                <a:prstGeom prst="leftBrace">
                  <a:avLst/>
                </a:prstGeom>
                <a:ln w="41275">
                  <a:solidFill>
                    <a:srgbClr val="2E75B6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0" name="CasellaDiTesto 9"/>
                <p:cNvSpPr txBox="1"/>
                <p:nvPr/>
              </p:nvSpPr>
              <p:spPr>
                <a:xfrm>
                  <a:off x="5359776" y="2476408"/>
                  <a:ext cx="1872098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it-IT" sz="1000" dirty="0" smtClean="0"/>
                    <a:t>00_CF Giovane rientrante nel campione</a:t>
                  </a:r>
                  <a:endParaRPr lang="it-IT" sz="1000" dirty="0"/>
                </a:p>
              </p:txBody>
            </p:sp>
            <p:cxnSp>
              <p:nvCxnSpPr>
                <p:cNvPr id="64" name="Connettore 2 20"/>
                <p:cNvCxnSpPr/>
                <p:nvPr/>
              </p:nvCxnSpPr>
              <p:spPr>
                <a:xfrm flipV="1">
                  <a:off x="7437260" y="1613296"/>
                  <a:ext cx="1402003" cy="905335"/>
                </a:xfrm>
                <a:prstGeom prst="straightConnector1">
                  <a:avLst/>
                </a:prstGeom>
                <a:ln w="38100">
                  <a:solidFill>
                    <a:srgbClr val="2E75B6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7" name="Connettore 2 20"/>
                <p:cNvCxnSpPr/>
                <p:nvPr/>
              </p:nvCxnSpPr>
              <p:spPr>
                <a:xfrm flipV="1">
                  <a:off x="7408898" y="1979230"/>
                  <a:ext cx="1434789" cy="580693"/>
                </a:xfrm>
                <a:prstGeom prst="straightConnector1">
                  <a:avLst/>
                </a:prstGeom>
                <a:ln w="38100">
                  <a:solidFill>
                    <a:srgbClr val="2E75B6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1" name="Connettore 2 20"/>
                <p:cNvCxnSpPr/>
                <p:nvPr/>
              </p:nvCxnSpPr>
              <p:spPr>
                <a:xfrm flipV="1">
                  <a:off x="7338707" y="2339568"/>
                  <a:ext cx="1500252" cy="272411"/>
                </a:xfrm>
                <a:prstGeom prst="straightConnector1">
                  <a:avLst/>
                </a:prstGeom>
                <a:ln w="38100">
                  <a:solidFill>
                    <a:srgbClr val="2E75B6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4" name="Connettore 2 20"/>
                <p:cNvCxnSpPr/>
                <p:nvPr/>
              </p:nvCxnSpPr>
              <p:spPr>
                <a:xfrm>
                  <a:off x="7336542" y="2661333"/>
                  <a:ext cx="1502619" cy="118319"/>
                </a:xfrm>
                <a:prstGeom prst="straightConnector1">
                  <a:avLst/>
                </a:prstGeom>
                <a:ln w="38100">
                  <a:solidFill>
                    <a:srgbClr val="2E75B6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7" name="Connettore 2 20"/>
                <p:cNvCxnSpPr/>
                <p:nvPr/>
              </p:nvCxnSpPr>
              <p:spPr>
                <a:xfrm>
                  <a:off x="7401958" y="2671035"/>
                  <a:ext cx="1443941" cy="616493"/>
                </a:xfrm>
                <a:prstGeom prst="straightConnector1">
                  <a:avLst/>
                </a:prstGeom>
                <a:ln w="38100">
                  <a:solidFill>
                    <a:srgbClr val="2E75B6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5" name="CasellaDiTesto 9"/>
                <p:cNvSpPr txBox="1"/>
                <p:nvPr/>
              </p:nvSpPr>
              <p:spPr>
                <a:xfrm>
                  <a:off x="3242579" y="4478054"/>
                  <a:ext cx="1518489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it-IT" sz="1000" b="1" dirty="0"/>
                    <a:t>controlli di I Livello realizzati</a:t>
                  </a:r>
                  <a:endParaRPr lang="it-IT" sz="1000" dirty="0"/>
                </a:p>
              </p:txBody>
            </p:sp>
            <p:sp>
              <p:nvSpPr>
                <p:cNvPr id="14" name="Oval 13"/>
                <p:cNvSpPr/>
                <p:nvPr/>
              </p:nvSpPr>
              <p:spPr>
                <a:xfrm>
                  <a:off x="7267079" y="2465227"/>
                  <a:ext cx="287111" cy="302162"/>
                </a:xfrm>
                <a:prstGeom prst="ellipse">
                  <a:avLst/>
                </a:prstGeom>
                <a:solidFill>
                  <a:srgbClr val="2E75B6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1" name="CasellaDiTesto 9"/>
                <p:cNvSpPr txBox="1"/>
                <p:nvPr/>
              </p:nvSpPr>
              <p:spPr>
                <a:xfrm>
                  <a:off x="9251512" y="1856119"/>
                  <a:ext cx="2252225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it-IT" sz="1000" i="1" dirty="0" err="1" smtClean="0"/>
                    <a:t>CF_</a:t>
                  </a:r>
                  <a:r>
                    <a:rPr lang="it-IT" sz="1000" dirty="0" err="1" smtClean="0"/>
                    <a:t>CheckList</a:t>
                  </a:r>
                  <a:r>
                    <a:rPr lang="it-IT" sz="1000" dirty="0" smtClean="0"/>
                    <a:t> Verifica Stato NEET</a:t>
                  </a:r>
                  <a:endParaRPr lang="it-IT" sz="1000" i="1" dirty="0"/>
                </a:p>
              </p:txBody>
            </p:sp>
            <p:pic>
              <p:nvPicPr>
                <p:cNvPr id="50" name="Immagine 5"/>
                <p:cNvPicPr>
                  <a:picLocks noChangeAspect="1"/>
                </p:cNvPicPr>
                <p:nvPr/>
              </p:nvPicPr>
              <p:blipFill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711413" y="4369591"/>
                  <a:ext cx="612577" cy="615464"/>
                </a:xfrm>
                <a:prstGeom prst="rect">
                  <a:avLst/>
                </a:prstGeom>
              </p:spPr>
            </p:pic>
            <p:cxnSp>
              <p:nvCxnSpPr>
                <p:cNvPr id="51" name="Connettore 2 20"/>
                <p:cNvCxnSpPr/>
                <p:nvPr/>
              </p:nvCxnSpPr>
              <p:spPr>
                <a:xfrm>
                  <a:off x="2022146" y="3727310"/>
                  <a:ext cx="676240" cy="811755"/>
                </a:xfrm>
                <a:prstGeom prst="straightConnector1">
                  <a:avLst/>
                </a:prstGeom>
                <a:ln w="38100">
                  <a:solidFill>
                    <a:srgbClr val="2E75B6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pic>
              <p:nvPicPr>
                <p:cNvPr id="56" name="Immagine 55"/>
                <p:cNvPicPr>
                  <a:picLocks noChangeAspect="1"/>
                </p:cNvPicPr>
                <p:nvPr/>
              </p:nvPicPr>
              <p:blipFill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241915" y="3025739"/>
                  <a:ext cx="612577" cy="615464"/>
                </a:xfrm>
                <a:prstGeom prst="rect">
                  <a:avLst/>
                </a:prstGeom>
              </p:spPr>
            </p:pic>
            <p:sp>
              <p:nvSpPr>
                <p:cNvPr id="59" name="CasellaDiTesto 58"/>
                <p:cNvSpPr txBox="1"/>
                <p:nvPr/>
              </p:nvSpPr>
              <p:spPr>
                <a:xfrm>
                  <a:off x="3602262" y="3256868"/>
                  <a:ext cx="1029382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it-IT" sz="1000" b="1" dirty="0" smtClean="0"/>
                    <a:t>Attuazione</a:t>
                  </a:r>
                  <a:endParaRPr lang="it-IT" sz="1000" dirty="0"/>
                </a:p>
              </p:txBody>
            </p:sp>
            <p:pic>
              <p:nvPicPr>
                <p:cNvPr id="9" name="Immagine 8"/>
                <p:cNvPicPr>
                  <a:picLocks noChangeAspect="1"/>
                </p:cNvPicPr>
                <p:nvPr/>
              </p:nvPicPr>
              <p:blipFill>
                <a:blip r:embed="rId6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8949006" y="1339032"/>
                  <a:ext cx="345405" cy="345405"/>
                </a:xfrm>
                <a:prstGeom prst="rect">
                  <a:avLst/>
                </a:prstGeom>
              </p:spPr>
            </p:pic>
            <p:sp>
              <p:nvSpPr>
                <p:cNvPr id="63" name="CasellaDiTesto 9"/>
                <p:cNvSpPr txBox="1"/>
                <p:nvPr/>
              </p:nvSpPr>
              <p:spPr>
                <a:xfrm>
                  <a:off x="9246208" y="1409648"/>
                  <a:ext cx="1218114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it-IT" sz="1000" i="1" dirty="0" smtClean="0"/>
                    <a:t>CF_</a:t>
                  </a:r>
                  <a:r>
                    <a:rPr lang="it-IT" sz="1000" dirty="0"/>
                    <a:t>Dich445</a:t>
                  </a:r>
                  <a:endParaRPr lang="it-IT" sz="1000" i="1" dirty="0"/>
                </a:p>
              </p:txBody>
            </p:sp>
            <p:pic>
              <p:nvPicPr>
                <p:cNvPr id="65" name="Immagine 64"/>
                <p:cNvPicPr>
                  <a:picLocks noChangeAspect="1"/>
                </p:cNvPicPr>
                <p:nvPr/>
              </p:nvPicPr>
              <p:blipFill>
                <a:blip r:embed="rId6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8949006" y="1804646"/>
                  <a:ext cx="345405" cy="345405"/>
                </a:xfrm>
                <a:prstGeom prst="rect">
                  <a:avLst/>
                </a:prstGeom>
              </p:spPr>
            </p:pic>
            <p:pic>
              <p:nvPicPr>
                <p:cNvPr id="66" name="Immagine 65"/>
                <p:cNvPicPr>
                  <a:picLocks noChangeAspect="1"/>
                </p:cNvPicPr>
                <p:nvPr/>
              </p:nvPicPr>
              <p:blipFill>
                <a:blip r:embed="rId6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8949006" y="2194571"/>
                  <a:ext cx="345405" cy="345405"/>
                </a:xfrm>
                <a:prstGeom prst="rect">
                  <a:avLst/>
                </a:prstGeom>
              </p:spPr>
            </p:pic>
            <p:pic>
              <p:nvPicPr>
                <p:cNvPr id="68" name="Immagine 5"/>
                <p:cNvPicPr preferRelativeResize="0">
                  <a:picLocks/>
                </p:cNvPicPr>
                <p:nvPr/>
              </p:nvPicPr>
              <p:blipFill>
                <a:blip r:embed="rId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056578" y="2865813"/>
                  <a:ext cx="468000" cy="468000"/>
                </a:xfrm>
                <a:prstGeom prst="rect">
                  <a:avLst/>
                </a:prstGeom>
              </p:spPr>
            </p:pic>
            <p:sp>
              <p:nvSpPr>
                <p:cNvPr id="69" name="CasellaDiTesto 9"/>
                <p:cNvSpPr txBox="1"/>
                <p:nvPr/>
              </p:nvSpPr>
              <p:spPr>
                <a:xfrm>
                  <a:off x="5351554" y="2989516"/>
                  <a:ext cx="1872098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it-IT" sz="1000" dirty="0" smtClean="0"/>
                    <a:t>01_CF Giovane rientrante nel campione</a:t>
                  </a:r>
                  <a:endParaRPr lang="it-IT" sz="1000" dirty="0"/>
                </a:p>
              </p:txBody>
            </p:sp>
            <p:pic>
              <p:nvPicPr>
                <p:cNvPr id="70" name="Immagine 5"/>
                <p:cNvPicPr preferRelativeResize="0">
                  <a:picLocks/>
                </p:cNvPicPr>
                <p:nvPr/>
              </p:nvPicPr>
              <p:blipFill>
                <a:blip r:embed="rId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087169" y="3414934"/>
                  <a:ext cx="468000" cy="468000"/>
                </a:xfrm>
                <a:prstGeom prst="rect">
                  <a:avLst/>
                </a:prstGeom>
              </p:spPr>
            </p:pic>
            <p:sp>
              <p:nvSpPr>
                <p:cNvPr id="72" name="CasellaDiTesto 9"/>
                <p:cNvSpPr txBox="1"/>
                <p:nvPr/>
              </p:nvSpPr>
              <p:spPr>
                <a:xfrm>
                  <a:off x="5398396" y="3537920"/>
                  <a:ext cx="1872098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it-IT" sz="1000" dirty="0" smtClean="0"/>
                    <a:t>02_CF Giovane rientrante nel campione</a:t>
                  </a:r>
                  <a:endParaRPr lang="it-IT" sz="1000" dirty="0"/>
                </a:p>
              </p:txBody>
            </p:sp>
            <p:pic>
              <p:nvPicPr>
                <p:cNvPr id="73" name="Immagine 5"/>
                <p:cNvPicPr preferRelativeResize="0">
                  <a:picLocks/>
                </p:cNvPicPr>
                <p:nvPr/>
              </p:nvPicPr>
              <p:blipFill>
                <a:blip r:embed="rId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092331" y="3954958"/>
                  <a:ext cx="468000" cy="468000"/>
                </a:xfrm>
                <a:prstGeom prst="rect">
                  <a:avLst/>
                </a:prstGeom>
              </p:spPr>
            </p:pic>
            <p:sp>
              <p:nvSpPr>
                <p:cNvPr id="75" name="CasellaDiTesto 9"/>
                <p:cNvSpPr txBox="1"/>
                <p:nvPr/>
              </p:nvSpPr>
              <p:spPr>
                <a:xfrm>
                  <a:off x="5403558" y="4077944"/>
                  <a:ext cx="1872098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it-IT" sz="1000" dirty="0" smtClean="0"/>
                    <a:t>02+n_CF Giovane rientrante nel campione</a:t>
                  </a:r>
                  <a:endParaRPr lang="it-IT" sz="1000" dirty="0"/>
                </a:p>
              </p:txBody>
            </p:sp>
            <p:sp>
              <p:nvSpPr>
                <p:cNvPr id="76" name="CasellaDiTesto 9"/>
                <p:cNvSpPr txBox="1"/>
                <p:nvPr/>
              </p:nvSpPr>
              <p:spPr>
                <a:xfrm>
                  <a:off x="9294411" y="3160748"/>
                  <a:ext cx="2339822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it-IT" sz="1000" i="1" dirty="0" err="1" smtClean="0"/>
                    <a:t>CF_</a:t>
                  </a:r>
                  <a:r>
                    <a:rPr lang="it-IT" sz="1000" dirty="0" err="1" smtClean="0"/>
                    <a:t>Convenzione</a:t>
                  </a:r>
                  <a:r>
                    <a:rPr lang="it-IT" sz="1000" dirty="0" smtClean="0"/>
                    <a:t> </a:t>
                  </a:r>
                  <a:r>
                    <a:rPr lang="it-IT" sz="1000" dirty="0" err="1" smtClean="0"/>
                    <a:t>Ente_Azienda</a:t>
                  </a:r>
                  <a:endParaRPr lang="it-IT" sz="1000" i="1" dirty="0"/>
                </a:p>
              </p:txBody>
            </p:sp>
            <p:pic>
              <p:nvPicPr>
                <p:cNvPr id="78" name="Immagine 77"/>
                <p:cNvPicPr>
                  <a:picLocks noChangeAspect="1"/>
                </p:cNvPicPr>
                <p:nvPr/>
              </p:nvPicPr>
              <p:blipFill>
                <a:blip r:embed="rId6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8949006" y="2644111"/>
                  <a:ext cx="345405" cy="345405"/>
                </a:xfrm>
                <a:prstGeom prst="rect">
                  <a:avLst/>
                </a:prstGeom>
              </p:spPr>
            </p:pic>
            <p:sp>
              <p:nvSpPr>
                <p:cNvPr id="79" name="CasellaDiTesto 9"/>
                <p:cNvSpPr txBox="1"/>
                <p:nvPr/>
              </p:nvSpPr>
              <p:spPr>
                <a:xfrm>
                  <a:off x="9294411" y="3570218"/>
                  <a:ext cx="2339822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it-IT" sz="1000" i="1" dirty="0" err="1" smtClean="0"/>
                    <a:t>CF_</a:t>
                  </a:r>
                  <a:r>
                    <a:rPr lang="it-IT" sz="1000" dirty="0" err="1" smtClean="0"/>
                    <a:t>Contratto</a:t>
                  </a:r>
                  <a:r>
                    <a:rPr lang="it-IT" sz="1000" dirty="0" smtClean="0"/>
                    <a:t> Tirocinio Giovane, ente, azienda</a:t>
                  </a:r>
                  <a:endParaRPr lang="it-IT" sz="1000" i="1" dirty="0"/>
                </a:p>
              </p:txBody>
            </p:sp>
            <p:pic>
              <p:nvPicPr>
                <p:cNvPr id="81" name="Immagine 80"/>
                <p:cNvPicPr>
                  <a:picLocks noChangeAspect="1"/>
                </p:cNvPicPr>
                <p:nvPr/>
              </p:nvPicPr>
              <p:blipFill>
                <a:blip r:embed="rId6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8949006" y="3109435"/>
                  <a:ext cx="345405" cy="345405"/>
                </a:xfrm>
                <a:prstGeom prst="rect">
                  <a:avLst/>
                </a:prstGeom>
              </p:spPr>
            </p:pic>
          </p:grpSp>
          <p:cxnSp>
            <p:nvCxnSpPr>
              <p:cNvPr id="82" name="Connettore 2 20"/>
              <p:cNvCxnSpPr/>
              <p:nvPr/>
            </p:nvCxnSpPr>
            <p:spPr>
              <a:xfrm>
                <a:off x="7440578" y="2777091"/>
                <a:ext cx="1437001" cy="903871"/>
              </a:xfrm>
              <a:prstGeom prst="straightConnector1">
                <a:avLst/>
              </a:prstGeom>
              <a:ln w="38100">
                <a:solidFill>
                  <a:srgbClr val="2E75B6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84" name="Immagine 83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965489" y="3537920"/>
                <a:ext cx="345405" cy="345405"/>
              </a:xfrm>
              <a:prstGeom prst="rect">
                <a:avLst/>
              </a:prstGeom>
            </p:spPr>
          </p:pic>
          <p:sp>
            <p:nvSpPr>
              <p:cNvPr id="85" name="CasellaDiTesto 9"/>
              <p:cNvSpPr txBox="1"/>
              <p:nvPr/>
            </p:nvSpPr>
            <p:spPr>
              <a:xfrm>
                <a:off x="9304720" y="2691297"/>
                <a:ext cx="2339822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1000" i="1" dirty="0" smtClean="0"/>
                  <a:t>CF_ </a:t>
                </a:r>
                <a:r>
                  <a:rPr lang="it-IT" sz="1000" dirty="0" smtClean="0"/>
                  <a:t>Presa in carico/Patto di Servizio</a:t>
                </a:r>
                <a:endParaRPr lang="it-IT" sz="1000" dirty="0"/>
              </a:p>
            </p:txBody>
          </p:sp>
        </p:grpSp>
        <p:sp>
          <p:nvSpPr>
            <p:cNvPr id="44" name="CasellaDiTesto 9"/>
            <p:cNvSpPr txBox="1"/>
            <p:nvPr/>
          </p:nvSpPr>
          <p:spPr>
            <a:xfrm>
              <a:off x="9333362" y="4042869"/>
              <a:ext cx="233982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000" i="1" dirty="0" err="1" smtClean="0"/>
                <a:t>CF_</a:t>
              </a:r>
              <a:r>
                <a:rPr lang="it-IT" sz="1000" dirty="0" err="1" smtClean="0"/>
                <a:t>Progetto</a:t>
              </a:r>
              <a:r>
                <a:rPr lang="it-IT" sz="1000" dirty="0" smtClean="0"/>
                <a:t> Formativo</a:t>
              </a:r>
              <a:endParaRPr lang="it-IT" sz="1000" i="1" dirty="0"/>
            </a:p>
          </p:txBody>
        </p:sp>
        <p:pic>
          <p:nvPicPr>
            <p:cNvPr id="45" name="Immagine 44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004440" y="4010571"/>
              <a:ext cx="345405" cy="345405"/>
            </a:xfrm>
            <a:prstGeom prst="rect">
              <a:avLst/>
            </a:prstGeom>
          </p:spPr>
        </p:pic>
        <p:sp>
          <p:nvSpPr>
            <p:cNvPr id="46" name="CasellaDiTesto 9"/>
            <p:cNvSpPr txBox="1"/>
            <p:nvPr/>
          </p:nvSpPr>
          <p:spPr>
            <a:xfrm>
              <a:off x="9349845" y="4467957"/>
              <a:ext cx="233982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000" i="1" dirty="0" err="1" smtClean="0"/>
                <a:t>CF_</a:t>
              </a:r>
              <a:r>
                <a:rPr lang="it-IT" sz="1000" dirty="0" err="1" smtClean="0"/>
                <a:t>Registro</a:t>
              </a:r>
              <a:r>
                <a:rPr lang="it-IT" sz="1000" dirty="0" smtClean="0"/>
                <a:t> Presenze</a:t>
              </a:r>
              <a:endParaRPr lang="it-IT" sz="1000" i="1" dirty="0"/>
            </a:p>
          </p:txBody>
        </p:sp>
        <p:pic>
          <p:nvPicPr>
            <p:cNvPr id="47" name="Immagine 46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020923" y="4435659"/>
              <a:ext cx="345405" cy="345405"/>
            </a:xfrm>
            <a:prstGeom prst="rect">
              <a:avLst/>
            </a:prstGeom>
          </p:spPr>
        </p:pic>
        <p:sp>
          <p:nvSpPr>
            <p:cNvPr id="49" name="CasellaDiTesto 9"/>
            <p:cNvSpPr txBox="1"/>
            <p:nvPr/>
          </p:nvSpPr>
          <p:spPr>
            <a:xfrm>
              <a:off x="9366328" y="4894409"/>
              <a:ext cx="233982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000" i="1" dirty="0" err="1" smtClean="0"/>
                <a:t>CF_</a:t>
              </a:r>
              <a:r>
                <a:rPr lang="it-IT" sz="1000" dirty="0" err="1"/>
                <a:t>Documento</a:t>
              </a:r>
              <a:r>
                <a:rPr lang="it-IT" sz="1000" dirty="0"/>
                <a:t> attestante il pagamento </a:t>
              </a:r>
              <a:endParaRPr lang="it-IT" sz="1000" i="1" dirty="0"/>
            </a:p>
          </p:txBody>
        </p:sp>
        <p:pic>
          <p:nvPicPr>
            <p:cNvPr id="52" name="Immagine 51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037406" y="4862111"/>
              <a:ext cx="345405" cy="345405"/>
            </a:xfrm>
            <a:prstGeom prst="rect">
              <a:avLst/>
            </a:prstGeom>
          </p:spPr>
        </p:pic>
        <p:cxnSp>
          <p:nvCxnSpPr>
            <p:cNvPr id="53" name="Connettore 2 20"/>
            <p:cNvCxnSpPr>
              <a:stCxn id="14" idx="4"/>
              <a:endCxn id="52" idx="1"/>
            </p:cNvCxnSpPr>
            <p:nvPr/>
          </p:nvCxnSpPr>
          <p:spPr>
            <a:xfrm>
              <a:off x="7410635" y="2767389"/>
              <a:ext cx="1626771" cy="2267425"/>
            </a:xfrm>
            <a:prstGeom prst="straightConnector1">
              <a:avLst/>
            </a:prstGeom>
            <a:ln w="38100">
              <a:solidFill>
                <a:srgbClr val="2E75B6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Connettore 2 20"/>
            <p:cNvCxnSpPr>
              <a:stCxn id="14" idx="4"/>
              <a:endCxn id="47" idx="1"/>
            </p:cNvCxnSpPr>
            <p:nvPr/>
          </p:nvCxnSpPr>
          <p:spPr>
            <a:xfrm>
              <a:off x="7410635" y="2767389"/>
              <a:ext cx="1610288" cy="1840973"/>
            </a:xfrm>
            <a:prstGeom prst="straightConnector1">
              <a:avLst/>
            </a:prstGeom>
            <a:ln w="38100">
              <a:solidFill>
                <a:srgbClr val="2E75B6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Connettore 2 20"/>
            <p:cNvCxnSpPr>
              <a:stCxn id="14" idx="4"/>
              <a:endCxn id="45" idx="1"/>
            </p:cNvCxnSpPr>
            <p:nvPr/>
          </p:nvCxnSpPr>
          <p:spPr>
            <a:xfrm>
              <a:off x="7410635" y="2767389"/>
              <a:ext cx="1593805" cy="1415885"/>
            </a:xfrm>
            <a:prstGeom prst="straightConnector1">
              <a:avLst/>
            </a:prstGeom>
            <a:ln w="38100">
              <a:solidFill>
                <a:srgbClr val="2E75B6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638641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ttangolo arrotondato 30"/>
          <p:cNvSpPr/>
          <p:nvPr/>
        </p:nvSpPr>
        <p:spPr>
          <a:xfrm>
            <a:off x="0" y="127751"/>
            <a:ext cx="12077700" cy="72000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800" b="1" smtClean="0">
                <a:solidFill>
                  <a:srgbClr val="2E75B6"/>
                </a:solidFill>
              </a:rPr>
              <a:t>Misura </a:t>
            </a:r>
            <a:r>
              <a:rPr lang="it-IT" sz="2800" b="1">
                <a:solidFill>
                  <a:srgbClr val="2E75B6"/>
                </a:solidFill>
              </a:rPr>
              <a:t>6</a:t>
            </a:r>
            <a:endParaRPr lang="it-IT" sz="2800" b="1" dirty="0">
              <a:solidFill>
                <a:srgbClr val="2E75B6"/>
              </a:solidFill>
            </a:endParaRPr>
          </a:p>
        </p:txBody>
      </p:sp>
      <p:grpSp>
        <p:nvGrpSpPr>
          <p:cNvPr id="11" name="Gruppo 10"/>
          <p:cNvGrpSpPr/>
          <p:nvPr/>
        </p:nvGrpSpPr>
        <p:grpSpPr>
          <a:xfrm>
            <a:off x="-61863" y="978815"/>
            <a:ext cx="11733108" cy="4015476"/>
            <a:chOff x="-43391" y="969579"/>
            <a:chExt cx="11733108" cy="4015476"/>
          </a:xfrm>
        </p:grpSpPr>
        <p:grpSp>
          <p:nvGrpSpPr>
            <p:cNvPr id="16" name="Gruppo 15"/>
            <p:cNvGrpSpPr/>
            <p:nvPr/>
          </p:nvGrpSpPr>
          <p:grpSpPr>
            <a:xfrm>
              <a:off x="-43391" y="969579"/>
              <a:ext cx="11705332" cy="4015476"/>
              <a:chOff x="-43391" y="969579"/>
              <a:chExt cx="11705332" cy="4015476"/>
            </a:xfrm>
          </p:grpSpPr>
          <p:grpSp>
            <p:nvGrpSpPr>
              <p:cNvPr id="13" name="Gruppo 12"/>
              <p:cNvGrpSpPr/>
              <p:nvPr/>
            </p:nvGrpSpPr>
            <p:grpSpPr>
              <a:xfrm>
                <a:off x="-43391" y="969579"/>
                <a:ext cx="11705332" cy="4015476"/>
                <a:chOff x="-43391" y="969579"/>
                <a:chExt cx="11705332" cy="4015476"/>
              </a:xfrm>
            </p:grpSpPr>
            <p:pic>
              <p:nvPicPr>
                <p:cNvPr id="4" name="Immagine 3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276962" y="2744537"/>
                  <a:ext cx="1112038" cy="1117278"/>
                </a:xfrm>
                <a:prstGeom prst="rect">
                  <a:avLst/>
                </a:prstGeom>
              </p:spPr>
            </p:pic>
            <p:sp>
              <p:nvSpPr>
                <p:cNvPr id="5" name="CasellaDiTesto 4"/>
                <p:cNvSpPr txBox="1"/>
                <p:nvPr/>
              </p:nvSpPr>
              <p:spPr>
                <a:xfrm>
                  <a:off x="-43391" y="2586740"/>
                  <a:ext cx="2034548" cy="2616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it-IT" sz="1100" dirty="0" smtClean="0"/>
                    <a:t>Codice Locale Progetto</a:t>
                  </a:r>
                  <a:endParaRPr lang="it-IT" sz="1100" dirty="0"/>
                </a:p>
              </p:txBody>
            </p:sp>
            <p:cxnSp>
              <p:nvCxnSpPr>
                <p:cNvPr id="21" name="Connettore 2 20"/>
                <p:cNvCxnSpPr>
                  <a:endCxn id="56" idx="1"/>
                </p:cNvCxnSpPr>
                <p:nvPr/>
              </p:nvCxnSpPr>
              <p:spPr>
                <a:xfrm flipV="1">
                  <a:off x="2107163" y="3333471"/>
                  <a:ext cx="1134752" cy="26023"/>
                </a:xfrm>
                <a:prstGeom prst="straightConnector1">
                  <a:avLst/>
                </a:prstGeom>
                <a:ln w="38100">
                  <a:solidFill>
                    <a:srgbClr val="2E75B6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Connettore 2 39"/>
                <p:cNvCxnSpPr/>
                <p:nvPr/>
              </p:nvCxnSpPr>
              <p:spPr>
                <a:xfrm flipV="1">
                  <a:off x="1836342" y="2075827"/>
                  <a:ext cx="950764" cy="789986"/>
                </a:xfrm>
                <a:prstGeom prst="straightConnector1">
                  <a:avLst/>
                </a:prstGeom>
                <a:ln w="38100">
                  <a:solidFill>
                    <a:srgbClr val="2E75B6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pic>
              <p:nvPicPr>
                <p:cNvPr id="22" name="Immagine 5"/>
                <p:cNvPicPr>
                  <a:picLocks noChangeAspect="1"/>
                </p:cNvPicPr>
                <p:nvPr/>
              </p:nvPicPr>
              <p:blipFill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784194" y="1749348"/>
                  <a:ext cx="612577" cy="615464"/>
                </a:xfrm>
                <a:prstGeom prst="rect">
                  <a:avLst/>
                </a:prstGeom>
              </p:spPr>
            </p:pic>
            <p:sp>
              <p:nvSpPr>
                <p:cNvPr id="23" name="CasellaDiTesto 9"/>
                <p:cNvSpPr txBox="1"/>
                <p:nvPr/>
              </p:nvSpPr>
              <p:spPr>
                <a:xfrm>
                  <a:off x="3279317" y="1881717"/>
                  <a:ext cx="962374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it-IT" sz="1000" b="1" dirty="0"/>
                    <a:t>procedura di selezione </a:t>
                  </a:r>
                  <a:endParaRPr lang="it-IT" sz="1000" dirty="0"/>
                </a:p>
              </p:txBody>
            </p:sp>
            <p:pic>
              <p:nvPicPr>
                <p:cNvPr id="28" name="Immagine 5"/>
                <p:cNvPicPr preferRelativeResize="0">
                  <a:picLocks/>
                </p:cNvPicPr>
                <p:nvPr/>
              </p:nvPicPr>
              <p:blipFill>
                <a:blip r:embed="rId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048549" y="2353422"/>
                  <a:ext cx="468000" cy="468000"/>
                </a:xfrm>
                <a:prstGeom prst="rect">
                  <a:avLst/>
                </a:prstGeom>
              </p:spPr>
            </p:pic>
            <p:sp>
              <p:nvSpPr>
                <p:cNvPr id="33" name="CasellaDiTesto 9"/>
                <p:cNvSpPr txBox="1"/>
                <p:nvPr/>
              </p:nvSpPr>
              <p:spPr>
                <a:xfrm>
                  <a:off x="9269254" y="1921614"/>
                  <a:ext cx="2339822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it-IT" sz="1000" i="1" dirty="0" err="1" smtClean="0"/>
                    <a:t>CF_</a:t>
                  </a:r>
                  <a:r>
                    <a:rPr lang="it-IT" sz="1000" dirty="0" err="1" smtClean="0"/>
                    <a:t>Attestazione</a:t>
                  </a:r>
                  <a:r>
                    <a:rPr lang="it-IT" sz="1000" dirty="0" smtClean="0"/>
                    <a:t> Massiva Stato NEET</a:t>
                  </a:r>
                  <a:endParaRPr lang="it-IT" sz="1000" i="1" dirty="0"/>
                </a:p>
              </p:txBody>
            </p:sp>
            <p:sp>
              <p:nvSpPr>
                <p:cNvPr id="48" name="Left Brace 47"/>
                <p:cNvSpPr/>
                <p:nvPr/>
              </p:nvSpPr>
              <p:spPr>
                <a:xfrm>
                  <a:off x="4585518" y="2304527"/>
                  <a:ext cx="426511" cy="2176488"/>
                </a:xfrm>
                <a:prstGeom prst="leftBrace">
                  <a:avLst/>
                </a:prstGeom>
                <a:ln w="41275">
                  <a:solidFill>
                    <a:srgbClr val="2E75B6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0" name="CasellaDiTesto 9"/>
                <p:cNvSpPr txBox="1"/>
                <p:nvPr/>
              </p:nvSpPr>
              <p:spPr>
                <a:xfrm>
                  <a:off x="5359776" y="2476408"/>
                  <a:ext cx="1872098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it-IT" sz="1000" dirty="0" smtClean="0"/>
                    <a:t>00_CF Giovane rientrante nel campione</a:t>
                  </a:r>
                  <a:endParaRPr lang="it-IT" sz="1000" dirty="0"/>
                </a:p>
              </p:txBody>
            </p:sp>
            <p:cxnSp>
              <p:nvCxnSpPr>
                <p:cNvPr id="64" name="Connettore 2 20"/>
                <p:cNvCxnSpPr/>
                <p:nvPr/>
              </p:nvCxnSpPr>
              <p:spPr>
                <a:xfrm flipV="1">
                  <a:off x="7437260" y="1248847"/>
                  <a:ext cx="1408639" cy="1269785"/>
                </a:xfrm>
                <a:prstGeom prst="straightConnector1">
                  <a:avLst/>
                </a:prstGeom>
                <a:ln w="38100">
                  <a:solidFill>
                    <a:srgbClr val="2E75B6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7" name="Connettore 2 20"/>
                <p:cNvCxnSpPr/>
                <p:nvPr/>
              </p:nvCxnSpPr>
              <p:spPr>
                <a:xfrm flipV="1">
                  <a:off x="7408898" y="1668305"/>
                  <a:ext cx="1468681" cy="891619"/>
                </a:xfrm>
                <a:prstGeom prst="straightConnector1">
                  <a:avLst/>
                </a:prstGeom>
                <a:ln w="38100">
                  <a:solidFill>
                    <a:srgbClr val="2E75B6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1" name="Connettore 2 20"/>
                <p:cNvCxnSpPr/>
                <p:nvPr/>
              </p:nvCxnSpPr>
              <p:spPr>
                <a:xfrm flipV="1">
                  <a:off x="7338707" y="2114114"/>
                  <a:ext cx="1535554" cy="497866"/>
                </a:xfrm>
                <a:prstGeom prst="straightConnector1">
                  <a:avLst/>
                </a:prstGeom>
                <a:ln w="38100">
                  <a:solidFill>
                    <a:srgbClr val="2E75B6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4" name="Connettore 2 20"/>
                <p:cNvCxnSpPr/>
                <p:nvPr/>
              </p:nvCxnSpPr>
              <p:spPr>
                <a:xfrm flipV="1">
                  <a:off x="7336542" y="2512945"/>
                  <a:ext cx="1509357" cy="148389"/>
                </a:xfrm>
                <a:prstGeom prst="straightConnector1">
                  <a:avLst/>
                </a:prstGeom>
                <a:ln w="38100">
                  <a:solidFill>
                    <a:srgbClr val="2E75B6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7" name="Connettore 2 20"/>
                <p:cNvCxnSpPr/>
                <p:nvPr/>
              </p:nvCxnSpPr>
              <p:spPr>
                <a:xfrm>
                  <a:off x="7401958" y="2671035"/>
                  <a:ext cx="1443941" cy="235920"/>
                </a:xfrm>
                <a:prstGeom prst="straightConnector1">
                  <a:avLst/>
                </a:prstGeom>
                <a:ln w="38100">
                  <a:solidFill>
                    <a:srgbClr val="2E75B6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5" name="CasellaDiTesto 9"/>
                <p:cNvSpPr txBox="1"/>
                <p:nvPr/>
              </p:nvSpPr>
              <p:spPr>
                <a:xfrm>
                  <a:off x="3242579" y="4478054"/>
                  <a:ext cx="1518489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it-IT" sz="1000" b="1" dirty="0"/>
                    <a:t>controlli di I Livello realizzati</a:t>
                  </a:r>
                  <a:endParaRPr lang="it-IT" sz="1000" dirty="0"/>
                </a:p>
              </p:txBody>
            </p:sp>
            <p:sp>
              <p:nvSpPr>
                <p:cNvPr id="14" name="Oval 13"/>
                <p:cNvSpPr/>
                <p:nvPr/>
              </p:nvSpPr>
              <p:spPr>
                <a:xfrm>
                  <a:off x="7267079" y="2465227"/>
                  <a:ext cx="287111" cy="302162"/>
                </a:xfrm>
                <a:prstGeom prst="ellipse">
                  <a:avLst/>
                </a:prstGeom>
                <a:solidFill>
                  <a:srgbClr val="2E75B6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1" name="CasellaDiTesto 9"/>
                <p:cNvSpPr txBox="1"/>
                <p:nvPr/>
              </p:nvSpPr>
              <p:spPr>
                <a:xfrm>
                  <a:off x="9251512" y="1458956"/>
                  <a:ext cx="2252225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it-IT" sz="1000" i="1" dirty="0" err="1" smtClean="0"/>
                    <a:t>CF_</a:t>
                  </a:r>
                  <a:r>
                    <a:rPr lang="it-IT" sz="1000" dirty="0" err="1" smtClean="0"/>
                    <a:t>CheckList</a:t>
                  </a:r>
                  <a:r>
                    <a:rPr lang="it-IT" sz="1000" dirty="0" smtClean="0"/>
                    <a:t> Verifica Stato NEET</a:t>
                  </a:r>
                  <a:endParaRPr lang="it-IT" sz="1000" i="1" dirty="0"/>
                </a:p>
              </p:txBody>
            </p:sp>
            <p:pic>
              <p:nvPicPr>
                <p:cNvPr id="50" name="Immagine 5"/>
                <p:cNvPicPr>
                  <a:picLocks noChangeAspect="1"/>
                </p:cNvPicPr>
                <p:nvPr/>
              </p:nvPicPr>
              <p:blipFill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711413" y="4369591"/>
                  <a:ext cx="612577" cy="615464"/>
                </a:xfrm>
                <a:prstGeom prst="rect">
                  <a:avLst/>
                </a:prstGeom>
              </p:spPr>
            </p:pic>
            <p:cxnSp>
              <p:nvCxnSpPr>
                <p:cNvPr id="51" name="Connettore 2 20"/>
                <p:cNvCxnSpPr/>
                <p:nvPr/>
              </p:nvCxnSpPr>
              <p:spPr>
                <a:xfrm>
                  <a:off x="2022146" y="3727310"/>
                  <a:ext cx="676240" cy="811755"/>
                </a:xfrm>
                <a:prstGeom prst="straightConnector1">
                  <a:avLst/>
                </a:prstGeom>
                <a:ln w="38100">
                  <a:solidFill>
                    <a:srgbClr val="2E75B6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pic>
              <p:nvPicPr>
                <p:cNvPr id="56" name="Immagine 55"/>
                <p:cNvPicPr>
                  <a:picLocks noChangeAspect="1"/>
                </p:cNvPicPr>
                <p:nvPr/>
              </p:nvPicPr>
              <p:blipFill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241915" y="3025739"/>
                  <a:ext cx="612577" cy="615464"/>
                </a:xfrm>
                <a:prstGeom prst="rect">
                  <a:avLst/>
                </a:prstGeom>
              </p:spPr>
            </p:pic>
            <p:sp>
              <p:nvSpPr>
                <p:cNvPr id="59" name="CasellaDiTesto 58"/>
                <p:cNvSpPr txBox="1"/>
                <p:nvPr/>
              </p:nvSpPr>
              <p:spPr>
                <a:xfrm>
                  <a:off x="3602262" y="3256868"/>
                  <a:ext cx="1029382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it-IT" sz="1000" b="1" dirty="0" smtClean="0"/>
                    <a:t>Attuazione</a:t>
                  </a:r>
                  <a:endParaRPr lang="it-IT" sz="1000" dirty="0"/>
                </a:p>
              </p:txBody>
            </p:sp>
            <p:pic>
              <p:nvPicPr>
                <p:cNvPr id="9" name="Immagine 8"/>
                <p:cNvPicPr>
                  <a:picLocks noChangeAspect="1"/>
                </p:cNvPicPr>
                <p:nvPr/>
              </p:nvPicPr>
              <p:blipFill>
                <a:blip r:embed="rId6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8949006" y="969579"/>
                  <a:ext cx="345405" cy="345405"/>
                </a:xfrm>
                <a:prstGeom prst="rect">
                  <a:avLst/>
                </a:prstGeom>
              </p:spPr>
            </p:pic>
            <p:sp>
              <p:nvSpPr>
                <p:cNvPr id="63" name="CasellaDiTesto 9"/>
                <p:cNvSpPr txBox="1"/>
                <p:nvPr/>
              </p:nvSpPr>
              <p:spPr>
                <a:xfrm>
                  <a:off x="9246208" y="1030961"/>
                  <a:ext cx="1218114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it-IT" sz="1000" i="1" dirty="0" smtClean="0"/>
                    <a:t>CF_</a:t>
                  </a:r>
                  <a:r>
                    <a:rPr lang="it-IT" sz="1000" dirty="0"/>
                    <a:t>Dich445</a:t>
                  </a:r>
                  <a:endParaRPr lang="it-IT" sz="1000" i="1" dirty="0"/>
                </a:p>
              </p:txBody>
            </p:sp>
            <p:pic>
              <p:nvPicPr>
                <p:cNvPr id="65" name="Immagine 64"/>
                <p:cNvPicPr>
                  <a:picLocks noChangeAspect="1"/>
                </p:cNvPicPr>
                <p:nvPr/>
              </p:nvPicPr>
              <p:blipFill>
                <a:blip r:embed="rId6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8958242" y="1407490"/>
                  <a:ext cx="345405" cy="345405"/>
                </a:xfrm>
                <a:prstGeom prst="rect">
                  <a:avLst/>
                </a:prstGeom>
              </p:spPr>
            </p:pic>
            <p:pic>
              <p:nvPicPr>
                <p:cNvPr id="66" name="Immagine 65"/>
                <p:cNvPicPr>
                  <a:picLocks noChangeAspect="1"/>
                </p:cNvPicPr>
                <p:nvPr/>
              </p:nvPicPr>
              <p:blipFill>
                <a:blip r:embed="rId6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8967478" y="1852826"/>
                  <a:ext cx="345405" cy="345405"/>
                </a:xfrm>
                <a:prstGeom prst="rect">
                  <a:avLst/>
                </a:prstGeom>
              </p:spPr>
            </p:pic>
            <p:pic>
              <p:nvPicPr>
                <p:cNvPr id="68" name="Immagine 5"/>
                <p:cNvPicPr preferRelativeResize="0">
                  <a:picLocks/>
                </p:cNvPicPr>
                <p:nvPr/>
              </p:nvPicPr>
              <p:blipFill>
                <a:blip r:embed="rId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056578" y="2865813"/>
                  <a:ext cx="468000" cy="468000"/>
                </a:xfrm>
                <a:prstGeom prst="rect">
                  <a:avLst/>
                </a:prstGeom>
              </p:spPr>
            </p:pic>
            <p:sp>
              <p:nvSpPr>
                <p:cNvPr id="69" name="CasellaDiTesto 9"/>
                <p:cNvSpPr txBox="1"/>
                <p:nvPr/>
              </p:nvSpPr>
              <p:spPr>
                <a:xfrm>
                  <a:off x="5351554" y="2989516"/>
                  <a:ext cx="1872098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it-IT" sz="1000" dirty="0" smtClean="0"/>
                    <a:t>01_CF Giovane rientrante nel campione</a:t>
                  </a:r>
                  <a:endParaRPr lang="it-IT" sz="1000" dirty="0"/>
                </a:p>
              </p:txBody>
            </p:sp>
            <p:pic>
              <p:nvPicPr>
                <p:cNvPr id="70" name="Immagine 5"/>
                <p:cNvPicPr preferRelativeResize="0">
                  <a:picLocks/>
                </p:cNvPicPr>
                <p:nvPr/>
              </p:nvPicPr>
              <p:blipFill>
                <a:blip r:embed="rId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087169" y="3414934"/>
                  <a:ext cx="468000" cy="468000"/>
                </a:xfrm>
                <a:prstGeom prst="rect">
                  <a:avLst/>
                </a:prstGeom>
              </p:spPr>
            </p:pic>
            <p:sp>
              <p:nvSpPr>
                <p:cNvPr id="72" name="CasellaDiTesto 9"/>
                <p:cNvSpPr txBox="1"/>
                <p:nvPr/>
              </p:nvSpPr>
              <p:spPr>
                <a:xfrm>
                  <a:off x="5398396" y="3537920"/>
                  <a:ext cx="1872098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it-IT" sz="1000" dirty="0" smtClean="0"/>
                    <a:t>02_CF Giovane rientrante nel campione</a:t>
                  </a:r>
                  <a:endParaRPr lang="it-IT" sz="1000" dirty="0"/>
                </a:p>
              </p:txBody>
            </p:sp>
            <p:pic>
              <p:nvPicPr>
                <p:cNvPr id="73" name="Immagine 5"/>
                <p:cNvPicPr preferRelativeResize="0">
                  <a:picLocks/>
                </p:cNvPicPr>
                <p:nvPr/>
              </p:nvPicPr>
              <p:blipFill>
                <a:blip r:embed="rId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092331" y="3954958"/>
                  <a:ext cx="468000" cy="468000"/>
                </a:xfrm>
                <a:prstGeom prst="rect">
                  <a:avLst/>
                </a:prstGeom>
              </p:spPr>
            </p:pic>
            <p:sp>
              <p:nvSpPr>
                <p:cNvPr id="75" name="CasellaDiTesto 9"/>
                <p:cNvSpPr txBox="1"/>
                <p:nvPr/>
              </p:nvSpPr>
              <p:spPr>
                <a:xfrm>
                  <a:off x="5403558" y="4077944"/>
                  <a:ext cx="1872098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it-IT" sz="1000" dirty="0" smtClean="0"/>
                    <a:t>02+n_CF Giovane rientrante nel campione</a:t>
                  </a:r>
                  <a:endParaRPr lang="it-IT" sz="1000" dirty="0"/>
                </a:p>
              </p:txBody>
            </p:sp>
            <p:sp>
              <p:nvSpPr>
                <p:cNvPr id="76" name="CasellaDiTesto 9"/>
                <p:cNvSpPr txBox="1"/>
                <p:nvPr/>
              </p:nvSpPr>
              <p:spPr>
                <a:xfrm>
                  <a:off x="9294411" y="2745691"/>
                  <a:ext cx="2339822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it-IT" sz="1000" i="1" dirty="0" err="1" smtClean="0"/>
                    <a:t>CF_Contratto</a:t>
                  </a:r>
                  <a:r>
                    <a:rPr lang="it-IT" sz="1000" i="1" dirty="0" smtClean="0"/>
                    <a:t> </a:t>
                  </a:r>
                  <a:r>
                    <a:rPr lang="it-IT" sz="1000" i="1" dirty="0"/>
                    <a:t>di servizio civile </a:t>
                  </a:r>
                  <a:r>
                    <a:rPr lang="it-IT" sz="1000" i="1" dirty="0" smtClean="0"/>
                    <a:t>nazionale</a:t>
                  </a:r>
                  <a:endParaRPr lang="it-IT" sz="1000" i="1" dirty="0"/>
                </a:p>
              </p:txBody>
            </p:sp>
            <p:pic>
              <p:nvPicPr>
                <p:cNvPr id="78" name="Immagine 77"/>
                <p:cNvPicPr>
                  <a:picLocks noChangeAspect="1"/>
                </p:cNvPicPr>
                <p:nvPr/>
              </p:nvPicPr>
              <p:blipFill>
                <a:blip r:embed="rId6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8976714" y="2302371"/>
                  <a:ext cx="345405" cy="345405"/>
                </a:xfrm>
                <a:prstGeom prst="rect">
                  <a:avLst/>
                </a:prstGeom>
              </p:spPr>
            </p:pic>
            <p:sp>
              <p:nvSpPr>
                <p:cNvPr id="79" name="CasellaDiTesto 9"/>
                <p:cNvSpPr txBox="1"/>
                <p:nvPr/>
              </p:nvSpPr>
              <p:spPr>
                <a:xfrm>
                  <a:off x="9322119" y="3202340"/>
                  <a:ext cx="2339822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it-IT" sz="1000" i="1" dirty="0" err="1" smtClean="0"/>
                    <a:t>CF_Contratto</a:t>
                  </a:r>
                  <a:r>
                    <a:rPr lang="it-IT" sz="1000" i="1" dirty="0" smtClean="0"/>
                    <a:t> </a:t>
                  </a:r>
                  <a:r>
                    <a:rPr lang="it-IT" sz="1000" i="1" dirty="0"/>
                    <a:t>per l’affidamento del servizio </a:t>
                  </a:r>
                  <a:r>
                    <a:rPr lang="it-IT" sz="1000" i="1" dirty="0" smtClean="0"/>
                    <a:t>assicurativo</a:t>
                  </a:r>
                  <a:endParaRPr lang="it-IT" sz="1000" i="1" dirty="0"/>
                </a:p>
              </p:txBody>
            </p:sp>
            <p:pic>
              <p:nvPicPr>
                <p:cNvPr id="81" name="Immagine 80"/>
                <p:cNvPicPr>
                  <a:picLocks noChangeAspect="1"/>
                </p:cNvPicPr>
                <p:nvPr/>
              </p:nvPicPr>
              <p:blipFill>
                <a:blip r:embed="rId6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8976714" y="2767692"/>
                  <a:ext cx="345405" cy="345405"/>
                </a:xfrm>
                <a:prstGeom prst="rect">
                  <a:avLst/>
                </a:prstGeom>
              </p:spPr>
            </p:pic>
          </p:grpSp>
          <p:cxnSp>
            <p:nvCxnSpPr>
              <p:cNvPr id="82" name="Connettore 2 20"/>
              <p:cNvCxnSpPr/>
              <p:nvPr/>
            </p:nvCxnSpPr>
            <p:spPr>
              <a:xfrm>
                <a:off x="7496410" y="2749758"/>
                <a:ext cx="1377851" cy="553418"/>
              </a:xfrm>
              <a:prstGeom prst="straightConnector1">
                <a:avLst/>
              </a:prstGeom>
              <a:ln w="38100">
                <a:solidFill>
                  <a:srgbClr val="2E75B6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84" name="Immagine 83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983961" y="3205411"/>
                <a:ext cx="345405" cy="345405"/>
              </a:xfrm>
              <a:prstGeom prst="rect">
                <a:avLst/>
              </a:prstGeom>
            </p:spPr>
          </p:pic>
          <p:sp>
            <p:nvSpPr>
              <p:cNvPr id="85" name="CasellaDiTesto 9"/>
              <p:cNvSpPr txBox="1"/>
              <p:nvPr/>
            </p:nvSpPr>
            <p:spPr>
              <a:xfrm>
                <a:off x="9304720" y="2368028"/>
                <a:ext cx="2339822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1000" i="1" dirty="0" smtClean="0"/>
                  <a:t>CF_ </a:t>
                </a:r>
                <a:r>
                  <a:rPr lang="it-IT" sz="1000" dirty="0" smtClean="0"/>
                  <a:t>Presa in carico/Patto di Servizio</a:t>
                </a:r>
                <a:endParaRPr lang="it-IT" sz="1000" dirty="0"/>
              </a:p>
            </p:txBody>
          </p:sp>
        </p:grpSp>
        <p:sp>
          <p:nvSpPr>
            <p:cNvPr id="44" name="CasellaDiTesto 9"/>
            <p:cNvSpPr txBox="1"/>
            <p:nvPr/>
          </p:nvSpPr>
          <p:spPr>
            <a:xfrm>
              <a:off x="9330668" y="3614515"/>
              <a:ext cx="233982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000" i="1" dirty="0" err="1" smtClean="0"/>
                <a:t>CF_Decreto</a:t>
              </a:r>
              <a:r>
                <a:rPr lang="it-IT" sz="1000" i="1" dirty="0" smtClean="0"/>
                <a:t> </a:t>
              </a:r>
              <a:r>
                <a:rPr lang="it-IT" sz="1000" i="1" dirty="0"/>
                <a:t>di approvazione del </a:t>
              </a:r>
              <a:r>
                <a:rPr lang="it-IT" sz="1000" i="1" dirty="0" smtClean="0"/>
                <a:t>contratto per il </a:t>
              </a:r>
              <a:r>
                <a:rPr lang="it-IT" sz="1000" i="1" dirty="0"/>
                <a:t>servizio assicurativo </a:t>
              </a:r>
            </a:p>
          </p:txBody>
        </p:sp>
        <p:pic>
          <p:nvPicPr>
            <p:cNvPr id="45" name="Immagine 44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022912" y="3641118"/>
              <a:ext cx="345405" cy="345405"/>
            </a:xfrm>
            <a:prstGeom prst="rect">
              <a:avLst/>
            </a:prstGeom>
          </p:spPr>
        </p:pic>
        <p:sp>
          <p:nvSpPr>
            <p:cNvPr id="46" name="CasellaDiTesto 9"/>
            <p:cNvSpPr txBox="1"/>
            <p:nvPr/>
          </p:nvSpPr>
          <p:spPr>
            <a:xfrm>
              <a:off x="9343283" y="4053293"/>
              <a:ext cx="233982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000" i="1" dirty="0" err="1" smtClean="0"/>
                <a:t>CF_</a:t>
              </a:r>
              <a:r>
                <a:rPr lang="it-IT" sz="1000" dirty="0" err="1" smtClean="0"/>
                <a:t>Documento</a:t>
              </a:r>
              <a:r>
                <a:rPr lang="it-IT" sz="1000" dirty="0" smtClean="0"/>
                <a:t> attestante il pagamento del servizio assicurativo</a:t>
              </a:r>
              <a:endParaRPr lang="it-IT" sz="1000" i="1" dirty="0"/>
            </a:p>
          </p:txBody>
        </p:sp>
        <p:pic>
          <p:nvPicPr>
            <p:cNvPr id="47" name="Immagine 46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020923" y="4075444"/>
              <a:ext cx="345405" cy="345405"/>
            </a:xfrm>
            <a:prstGeom prst="rect">
              <a:avLst/>
            </a:prstGeom>
          </p:spPr>
        </p:pic>
        <p:sp>
          <p:nvSpPr>
            <p:cNvPr id="49" name="CasellaDiTesto 9"/>
            <p:cNvSpPr txBox="1"/>
            <p:nvPr/>
          </p:nvSpPr>
          <p:spPr>
            <a:xfrm>
              <a:off x="9349895" y="4523103"/>
              <a:ext cx="233982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000" i="1" dirty="0" err="1" smtClean="0"/>
                <a:t>CF_</a:t>
              </a:r>
              <a:r>
                <a:rPr lang="it-IT" sz="1000" dirty="0" err="1"/>
                <a:t>R</a:t>
              </a:r>
              <a:r>
                <a:rPr lang="it-IT" sz="1000" dirty="0" err="1" smtClean="0"/>
                <a:t>egistro</a:t>
              </a:r>
              <a:r>
                <a:rPr lang="it-IT" sz="1000" dirty="0" smtClean="0"/>
                <a:t> presenze </a:t>
              </a:r>
              <a:endParaRPr lang="it-IT" sz="1000" i="1" dirty="0"/>
            </a:p>
          </p:txBody>
        </p:sp>
        <p:pic>
          <p:nvPicPr>
            <p:cNvPr id="52" name="Immagine 51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046642" y="4511136"/>
              <a:ext cx="345405" cy="345405"/>
            </a:xfrm>
            <a:prstGeom prst="rect">
              <a:avLst/>
            </a:prstGeom>
          </p:spPr>
        </p:pic>
        <p:cxnSp>
          <p:nvCxnSpPr>
            <p:cNvPr id="53" name="Connettore 2 20"/>
            <p:cNvCxnSpPr>
              <a:stCxn id="14" idx="4"/>
            </p:cNvCxnSpPr>
            <p:nvPr/>
          </p:nvCxnSpPr>
          <p:spPr>
            <a:xfrm>
              <a:off x="7410635" y="2767389"/>
              <a:ext cx="1463626" cy="1771676"/>
            </a:xfrm>
            <a:prstGeom prst="straightConnector1">
              <a:avLst/>
            </a:prstGeom>
            <a:ln w="38100">
              <a:solidFill>
                <a:srgbClr val="2E75B6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Connettore 2 20"/>
            <p:cNvCxnSpPr/>
            <p:nvPr/>
          </p:nvCxnSpPr>
          <p:spPr>
            <a:xfrm>
              <a:off x="7409434" y="2728447"/>
              <a:ext cx="1464827" cy="1460511"/>
            </a:xfrm>
            <a:prstGeom prst="straightConnector1">
              <a:avLst/>
            </a:prstGeom>
            <a:ln w="38100">
              <a:solidFill>
                <a:srgbClr val="2E75B6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Connettore 2 20"/>
            <p:cNvCxnSpPr/>
            <p:nvPr/>
          </p:nvCxnSpPr>
          <p:spPr>
            <a:xfrm>
              <a:off x="7455259" y="2757688"/>
              <a:ext cx="1419002" cy="961213"/>
            </a:xfrm>
            <a:prstGeom prst="straightConnector1">
              <a:avLst/>
            </a:prstGeom>
            <a:ln w="38100">
              <a:solidFill>
                <a:srgbClr val="2E75B6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33" name="Connettore 2 20"/>
          <p:cNvCxnSpPr>
            <a:stCxn id="14" idx="4"/>
          </p:cNvCxnSpPr>
          <p:nvPr/>
        </p:nvCxnSpPr>
        <p:spPr>
          <a:xfrm>
            <a:off x="7392163" y="2776625"/>
            <a:ext cx="1504777" cy="2217666"/>
          </a:xfrm>
          <a:prstGeom prst="straightConnector1">
            <a:avLst/>
          </a:prstGeom>
          <a:ln w="38100">
            <a:solidFill>
              <a:srgbClr val="2E75B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4" name="Immagine 5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6561" y="4949925"/>
            <a:ext cx="345405" cy="345405"/>
          </a:xfrm>
          <a:prstGeom prst="rect">
            <a:avLst/>
          </a:prstGeom>
        </p:spPr>
      </p:pic>
      <p:sp>
        <p:nvSpPr>
          <p:cNvPr id="135" name="CasellaDiTesto 9"/>
          <p:cNvSpPr txBox="1"/>
          <p:nvPr/>
        </p:nvSpPr>
        <p:spPr>
          <a:xfrm>
            <a:off x="9363494" y="4977215"/>
            <a:ext cx="233982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00" i="1" dirty="0" err="1" smtClean="0"/>
              <a:t>CF_</a:t>
            </a:r>
            <a:r>
              <a:rPr lang="it-IT" sz="1000" dirty="0" err="1" smtClean="0"/>
              <a:t>Registro</a:t>
            </a:r>
            <a:r>
              <a:rPr lang="it-IT" sz="1000" dirty="0"/>
              <a:t> </a:t>
            </a:r>
            <a:r>
              <a:rPr lang="it-IT" sz="1000" dirty="0" smtClean="0"/>
              <a:t>didattico </a:t>
            </a:r>
            <a:endParaRPr lang="it-IT" sz="1000" i="1" dirty="0"/>
          </a:p>
        </p:txBody>
      </p:sp>
      <p:pic>
        <p:nvPicPr>
          <p:cNvPr id="136" name="Immagine 5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45638" y="5391849"/>
            <a:ext cx="345405" cy="345405"/>
          </a:xfrm>
          <a:prstGeom prst="rect">
            <a:avLst/>
          </a:prstGeom>
        </p:spPr>
      </p:pic>
      <p:sp>
        <p:nvSpPr>
          <p:cNvPr id="137" name="CasellaDiTesto 9"/>
          <p:cNvSpPr txBox="1"/>
          <p:nvPr/>
        </p:nvSpPr>
        <p:spPr>
          <a:xfrm>
            <a:off x="9372730" y="5432643"/>
            <a:ext cx="23398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00" i="1" dirty="0" err="1" smtClean="0"/>
              <a:t>CF_Documento</a:t>
            </a:r>
            <a:r>
              <a:rPr lang="it-IT" sz="1000" i="1" dirty="0" smtClean="0"/>
              <a:t> </a:t>
            </a:r>
            <a:r>
              <a:rPr lang="it-IT" sz="1000" i="1" dirty="0"/>
              <a:t>attestante il pagamento dell'indennità</a:t>
            </a:r>
            <a:r>
              <a:rPr lang="it-IT" sz="1000" dirty="0" smtClean="0"/>
              <a:t> </a:t>
            </a:r>
            <a:endParaRPr lang="it-IT" sz="1000" i="1" dirty="0"/>
          </a:p>
        </p:txBody>
      </p:sp>
      <p:cxnSp>
        <p:nvCxnSpPr>
          <p:cNvPr id="138" name="Connettore 2 20"/>
          <p:cNvCxnSpPr/>
          <p:nvPr/>
        </p:nvCxnSpPr>
        <p:spPr>
          <a:xfrm>
            <a:off x="7303009" y="2726781"/>
            <a:ext cx="1659297" cy="2705862"/>
          </a:xfrm>
          <a:prstGeom prst="straightConnector1">
            <a:avLst/>
          </a:prstGeom>
          <a:ln w="38100">
            <a:solidFill>
              <a:srgbClr val="2E75B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48093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ttangolo arrotondato 30"/>
          <p:cNvSpPr/>
          <p:nvPr/>
        </p:nvSpPr>
        <p:spPr>
          <a:xfrm>
            <a:off x="0" y="127751"/>
            <a:ext cx="12077700" cy="72000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800" b="1" dirty="0" smtClean="0">
                <a:solidFill>
                  <a:srgbClr val="2E75B6"/>
                </a:solidFill>
              </a:rPr>
              <a:t>Misura 7.1</a:t>
            </a:r>
            <a:endParaRPr lang="it-IT" sz="2800" b="1" dirty="0">
              <a:solidFill>
                <a:srgbClr val="2E75B6"/>
              </a:solidFill>
            </a:endParaRPr>
          </a:p>
        </p:txBody>
      </p:sp>
      <p:grpSp>
        <p:nvGrpSpPr>
          <p:cNvPr id="16" name="Gruppo 15"/>
          <p:cNvGrpSpPr/>
          <p:nvPr/>
        </p:nvGrpSpPr>
        <p:grpSpPr>
          <a:xfrm>
            <a:off x="-43391" y="1339032"/>
            <a:ext cx="11687933" cy="3646023"/>
            <a:chOff x="-43391" y="1339032"/>
            <a:chExt cx="11687933" cy="3646023"/>
          </a:xfrm>
        </p:grpSpPr>
        <p:grpSp>
          <p:nvGrpSpPr>
            <p:cNvPr id="13" name="Gruppo 12"/>
            <p:cNvGrpSpPr/>
            <p:nvPr/>
          </p:nvGrpSpPr>
          <p:grpSpPr>
            <a:xfrm>
              <a:off x="-43391" y="1339032"/>
              <a:ext cx="11677624" cy="3646023"/>
              <a:chOff x="-43391" y="1339032"/>
              <a:chExt cx="11677624" cy="3646023"/>
            </a:xfrm>
          </p:grpSpPr>
          <p:pic>
            <p:nvPicPr>
              <p:cNvPr id="4" name="Immagine 3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276962" y="2744537"/>
                <a:ext cx="1112038" cy="1117278"/>
              </a:xfrm>
              <a:prstGeom prst="rect">
                <a:avLst/>
              </a:prstGeom>
            </p:spPr>
          </p:pic>
          <p:sp>
            <p:nvSpPr>
              <p:cNvPr id="5" name="CasellaDiTesto 4"/>
              <p:cNvSpPr txBox="1"/>
              <p:nvPr/>
            </p:nvSpPr>
            <p:spPr>
              <a:xfrm>
                <a:off x="-43391" y="2586740"/>
                <a:ext cx="2034548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1100" dirty="0" smtClean="0"/>
                  <a:t>Codice Locale Progetto</a:t>
                </a:r>
                <a:endParaRPr lang="it-IT" sz="1100" dirty="0"/>
              </a:p>
            </p:txBody>
          </p:sp>
          <p:cxnSp>
            <p:nvCxnSpPr>
              <p:cNvPr id="21" name="Connettore 2 20"/>
              <p:cNvCxnSpPr>
                <a:endCxn id="56" idx="1"/>
              </p:cNvCxnSpPr>
              <p:nvPr/>
            </p:nvCxnSpPr>
            <p:spPr>
              <a:xfrm flipV="1">
                <a:off x="2107163" y="3333471"/>
                <a:ext cx="1134752" cy="26023"/>
              </a:xfrm>
              <a:prstGeom prst="straightConnector1">
                <a:avLst/>
              </a:prstGeom>
              <a:ln w="38100">
                <a:solidFill>
                  <a:srgbClr val="2E75B6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Connettore 2 39"/>
              <p:cNvCxnSpPr/>
              <p:nvPr/>
            </p:nvCxnSpPr>
            <p:spPr>
              <a:xfrm flipV="1">
                <a:off x="1836342" y="2075827"/>
                <a:ext cx="950764" cy="789986"/>
              </a:xfrm>
              <a:prstGeom prst="straightConnector1">
                <a:avLst/>
              </a:prstGeom>
              <a:ln w="38100">
                <a:solidFill>
                  <a:srgbClr val="2E75B6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22" name="Immagine 5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784194" y="1749348"/>
                <a:ext cx="612577" cy="615464"/>
              </a:xfrm>
              <a:prstGeom prst="rect">
                <a:avLst/>
              </a:prstGeom>
            </p:spPr>
          </p:pic>
          <p:sp>
            <p:nvSpPr>
              <p:cNvPr id="23" name="CasellaDiTesto 9"/>
              <p:cNvSpPr txBox="1"/>
              <p:nvPr/>
            </p:nvSpPr>
            <p:spPr>
              <a:xfrm>
                <a:off x="3279317" y="1881717"/>
                <a:ext cx="96237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1000" b="1" dirty="0"/>
                  <a:t>procedura di selezione </a:t>
                </a:r>
                <a:endParaRPr lang="it-IT" sz="1000" dirty="0"/>
              </a:p>
            </p:txBody>
          </p:sp>
          <p:pic>
            <p:nvPicPr>
              <p:cNvPr id="28" name="Immagine 5"/>
              <p:cNvPicPr preferRelativeResize="0">
                <a:picLocks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048549" y="2353422"/>
                <a:ext cx="468000" cy="468000"/>
              </a:xfrm>
              <a:prstGeom prst="rect">
                <a:avLst/>
              </a:prstGeom>
            </p:spPr>
          </p:pic>
          <p:sp>
            <p:nvSpPr>
              <p:cNvPr id="33" name="CasellaDiTesto 9"/>
              <p:cNvSpPr txBox="1"/>
              <p:nvPr/>
            </p:nvSpPr>
            <p:spPr>
              <a:xfrm>
                <a:off x="9269254" y="2281827"/>
                <a:ext cx="2339822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1000" i="1" dirty="0" err="1" smtClean="0"/>
                  <a:t>CF_</a:t>
                </a:r>
                <a:r>
                  <a:rPr lang="it-IT" sz="1000" dirty="0" err="1" smtClean="0"/>
                  <a:t>Attestazione</a:t>
                </a:r>
                <a:r>
                  <a:rPr lang="it-IT" sz="1000" dirty="0" smtClean="0"/>
                  <a:t> Massiva Stato NEET</a:t>
                </a:r>
                <a:endParaRPr lang="it-IT" sz="1000" i="1" dirty="0"/>
              </a:p>
            </p:txBody>
          </p:sp>
          <p:sp>
            <p:nvSpPr>
              <p:cNvPr id="48" name="Left Brace 47"/>
              <p:cNvSpPr/>
              <p:nvPr/>
            </p:nvSpPr>
            <p:spPr>
              <a:xfrm>
                <a:off x="4585518" y="2304527"/>
                <a:ext cx="426511" cy="2176488"/>
              </a:xfrm>
              <a:prstGeom prst="leftBrace">
                <a:avLst/>
              </a:prstGeom>
              <a:ln w="41275">
                <a:solidFill>
                  <a:srgbClr val="2E75B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0" name="CasellaDiTesto 9"/>
              <p:cNvSpPr txBox="1"/>
              <p:nvPr/>
            </p:nvSpPr>
            <p:spPr>
              <a:xfrm>
                <a:off x="5359776" y="2476408"/>
                <a:ext cx="1872098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1000" dirty="0" smtClean="0"/>
                  <a:t>00_CF Giovane rientrante nel campione</a:t>
                </a:r>
                <a:endParaRPr lang="it-IT" sz="1000" dirty="0"/>
              </a:p>
            </p:txBody>
          </p:sp>
          <p:cxnSp>
            <p:nvCxnSpPr>
              <p:cNvPr id="64" name="Connettore 2 20"/>
              <p:cNvCxnSpPr/>
              <p:nvPr/>
            </p:nvCxnSpPr>
            <p:spPr>
              <a:xfrm flipV="1">
                <a:off x="7437260" y="1613296"/>
                <a:ext cx="1402003" cy="905335"/>
              </a:xfrm>
              <a:prstGeom prst="straightConnector1">
                <a:avLst/>
              </a:prstGeom>
              <a:ln w="38100">
                <a:solidFill>
                  <a:srgbClr val="2E75B6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Connettore 2 20"/>
              <p:cNvCxnSpPr/>
              <p:nvPr/>
            </p:nvCxnSpPr>
            <p:spPr>
              <a:xfrm flipV="1">
                <a:off x="7408898" y="1979230"/>
                <a:ext cx="1434789" cy="580693"/>
              </a:xfrm>
              <a:prstGeom prst="straightConnector1">
                <a:avLst/>
              </a:prstGeom>
              <a:ln w="38100">
                <a:solidFill>
                  <a:srgbClr val="2E75B6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Connettore 2 20"/>
              <p:cNvCxnSpPr/>
              <p:nvPr/>
            </p:nvCxnSpPr>
            <p:spPr>
              <a:xfrm flipV="1">
                <a:off x="7338707" y="2339568"/>
                <a:ext cx="1500252" cy="272411"/>
              </a:xfrm>
              <a:prstGeom prst="straightConnector1">
                <a:avLst/>
              </a:prstGeom>
              <a:ln w="38100">
                <a:solidFill>
                  <a:srgbClr val="2E75B6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Connettore 2 20"/>
              <p:cNvCxnSpPr/>
              <p:nvPr/>
            </p:nvCxnSpPr>
            <p:spPr>
              <a:xfrm>
                <a:off x="7336542" y="2661333"/>
                <a:ext cx="1502619" cy="118319"/>
              </a:xfrm>
              <a:prstGeom prst="straightConnector1">
                <a:avLst/>
              </a:prstGeom>
              <a:ln w="38100">
                <a:solidFill>
                  <a:srgbClr val="2E75B6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Connettore 2 20"/>
              <p:cNvCxnSpPr/>
              <p:nvPr/>
            </p:nvCxnSpPr>
            <p:spPr>
              <a:xfrm>
                <a:off x="7401958" y="2671035"/>
                <a:ext cx="1443941" cy="616493"/>
              </a:xfrm>
              <a:prstGeom prst="straightConnector1">
                <a:avLst/>
              </a:prstGeom>
              <a:ln w="38100">
                <a:solidFill>
                  <a:srgbClr val="2E75B6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5" name="CasellaDiTesto 9"/>
              <p:cNvSpPr txBox="1"/>
              <p:nvPr/>
            </p:nvSpPr>
            <p:spPr>
              <a:xfrm>
                <a:off x="3242579" y="4478054"/>
                <a:ext cx="1518489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1000" b="1" dirty="0"/>
                  <a:t>controlli di I Livello realizzati</a:t>
                </a:r>
                <a:endParaRPr lang="it-IT" sz="1000" dirty="0"/>
              </a:p>
            </p:txBody>
          </p:sp>
          <p:sp>
            <p:nvSpPr>
              <p:cNvPr id="14" name="Oval 13"/>
              <p:cNvSpPr/>
              <p:nvPr/>
            </p:nvSpPr>
            <p:spPr>
              <a:xfrm>
                <a:off x="7267079" y="2465227"/>
                <a:ext cx="287111" cy="302162"/>
              </a:xfrm>
              <a:prstGeom prst="ellipse">
                <a:avLst/>
              </a:prstGeom>
              <a:solidFill>
                <a:srgbClr val="2E75B6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1" name="CasellaDiTesto 9"/>
              <p:cNvSpPr txBox="1"/>
              <p:nvPr/>
            </p:nvSpPr>
            <p:spPr>
              <a:xfrm>
                <a:off x="9251512" y="1856119"/>
                <a:ext cx="2252225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1000" i="1" dirty="0" err="1" smtClean="0"/>
                  <a:t>CF_</a:t>
                </a:r>
                <a:r>
                  <a:rPr lang="it-IT" sz="1000" dirty="0" err="1" smtClean="0"/>
                  <a:t>CheckList</a:t>
                </a:r>
                <a:r>
                  <a:rPr lang="it-IT" sz="1000" dirty="0" smtClean="0"/>
                  <a:t> Verifica Stato NEET</a:t>
                </a:r>
                <a:endParaRPr lang="it-IT" sz="1000" i="1" dirty="0"/>
              </a:p>
            </p:txBody>
          </p:sp>
          <p:pic>
            <p:nvPicPr>
              <p:cNvPr id="50" name="Immagine 5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711413" y="4369591"/>
                <a:ext cx="612577" cy="615464"/>
              </a:xfrm>
              <a:prstGeom prst="rect">
                <a:avLst/>
              </a:prstGeom>
            </p:spPr>
          </p:pic>
          <p:cxnSp>
            <p:nvCxnSpPr>
              <p:cNvPr id="51" name="Connettore 2 20"/>
              <p:cNvCxnSpPr/>
              <p:nvPr/>
            </p:nvCxnSpPr>
            <p:spPr>
              <a:xfrm>
                <a:off x="2022146" y="3727310"/>
                <a:ext cx="676240" cy="811755"/>
              </a:xfrm>
              <a:prstGeom prst="straightConnector1">
                <a:avLst/>
              </a:prstGeom>
              <a:ln w="38100">
                <a:solidFill>
                  <a:srgbClr val="2E75B6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56" name="Immagine 55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241915" y="3025739"/>
                <a:ext cx="612577" cy="615464"/>
              </a:xfrm>
              <a:prstGeom prst="rect">
                <a:avLst/>
              </a:prstGeom>
            </p:spPr>
          </p:pic>
          <p:sp>
            <p:nvSpPr>
              <p:cNvPr id="59" name="CasellaDiTesto 58"/>
              <p:cNvSpPr txBox="1"/>
              <p:nvPr/>
            </p:nvSpPr>
            <p:spPr>
              <a:xfrm>
                <a:off x="3602262" y="3256868"/>
                <a:ext cx="1029382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1000" b="1" dirty="0" smtClean="0"/>
                  <a:t>Attuazione</a:t>
                </a:r>
                <a:endParaRPr lang="it-IT" sz="1000" dirty="0"/>
              </a:p>
            </p:txBody>
          </p:sp>
          <p:pic>
            <p:nvPicPr>
              <p:cNvPr id="9" name="Immagine 8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949006" y="1339032"/>
                <a:ext cx="345405" cy="345405"/>
              </a:xfrm>
              <a:prstGeom prst="rect">
                <a:avLst/>
              </a:prstGeom>
            </p:spPr>
          </p:pic>
          <p:sp>
            <p:nvSpPr>
              <p:cNvPr id="63" name="CasellaDiTesto 9"/>
              <p:cNvSpPr txBox="1"/>
              <p:nvPr/>
            </p:nvSpPr>
            <p:spPr>
              <a:xfrm>
                <a:off x="9246208" y="1409648"/>
                <a:ext cx="1218114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1000" i="1" dirty="0" smtClean="0"/>
                  <a:t>CF_</a:t>
                </a:r>
                <a:r>
                  <a:rPr lang="it-IT" sz="1000" dirty="0"/>
                  <a:t>Dich445</a:t>
                </a:r>
                <a:endParaRPr lang="it-IT" sz="1000" i="1" dirty="0"/>
              </a:p>
            </p:txBody>
          </p:sp>
          <p:pic>
            <p:nvPicPr>
              <p:cNvPr id="65" name="Immagine 64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949006" y="1804646"/>
                <a:ext cx="345405" cy="345405"/>
              </a:xfrm>
              <a:prstGeom prst="rect">
                <a:avLst/>
              </a:prstGeom>
            </p:spPr>
          </p:pic>
          <p:pic>
            <p:nvPicPr>
              <p:cNvPr id="66" name="Immagine 65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949006" y="2194571"/>
                <a:ext cx="345405" cy="345405"/>
              </a:xfrm>
              <a:prstGeom prst="rect">
                <a:avLst/>
              </a:prstGeom>
            </p:spPr>
          </p:pic>
          <p:pic>
            <p:nvPicPr>
              <p:cNvPr id="68" name="Immagine 5"/>
              <p:cNvPicPr preferRelativeResize="0">
                <a:picLocks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056578" y="2865813"/>
                <a:ext cx="468000" cy="468000"/>
              </a:xfrm>
              <a:prstGeom prst="rect">
                <a:avLst/>
              </a:prstGeom>
            </p:spPr>
          </p:pic>
          <p:sp>
            <p:nvSpPr>
              <p:cNvPr id="69" name="CasellaDiTesto 9"/>
              <p:cNvSpPr txBox="1"/>
              <p:nvPr/>
            </p:nvSpPr>
            <p:spPr>
              <a:xfrm>
                <a:off x="5351554" y="2989516"/>
                <a:ext cx="1872098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1000" dirty="0" smtClean="0"/>
                  <a:t>01_CF Giovane rientrante nel campione</a:t>
                </a:r>
                <a:endParaRPr lang="it-IT" sz="1000" dirty="0"/>
              </a:p>
            </p:txBody>
          </p:sp>
          <p:pic>
            <p:nvPicPr>
              <p:cNvPr id="70" name="Immagine 5"/>
              <p:cNvPicPr preferRelativeResize="0">
                <a:picLocks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087169" y="3414934"/>
                <a:ext cx="468000" cy="468000"/>
              </a:xfrm>
              <a:prstGeom prst="rect">
                <a:avLst/>
              </a:prstGeom>
            </p:spPr>
          </p:pic>
          <p:sp>
            <p:nvSpPr>
              <p:cNvPr id="72" name="CasellaDiTesto 9"/>
              <p:cNvSpPr txBox="1"/>
              <p:nvPr/>
            </p:nvSpPr>
            <p:spPr>
              <a:xfrm>
                <a:off x="5398396" y="3537920"/>
                <a:ext cx="1872098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1000" dirty="0" smtClean="0"/>
                  <a:t>02_CF Giovane rientrante nel campione</a:t>
                </a:r>
                <a:endParaRPr lang="it-IT" sz="1000" dirty="0"/>
              </a:p>
            </p:txBody>
          </p:sp>
          <p:pic>
            <p:nvPicPr>
              <p:cNvPr id="73" name="Immagine 5"/>
              <p:cNvPicPr preferRelativeResize="0">
                <a:picLocks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092331" y="3954958"/>
                <a:ext cx="468000" cy="468000"/>
              </a:xfrm>
              <a:prstGeom prst="rect">
                <a:avLst/>
              </a:prstGeom>
            </p:spPr>
          </p:pic>
          <p:sp>
            <p:nvSpPr>
              <p:cNvPr id="75" name="CasellaDiTesto 9"/>
              <p:cNvSpPr txBox="1"/>
              <p:nvPr/>
            </p:nvSpPr>
            <p:spPr>
              <a:xfrm>
                <a:off x="5403558" y="4077944"/>
                <a:ext cx="1872098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1000" dirty="0" smtClean="0"/>
                  <a:t>02+n_CF Giovane rientrante nel campione</a:t>
                </a:r>
                <a:endParaRPr lang="it-IT" sz="1000" dirty="0"/>
              </a:p>
            </p:txBody>
          </p:sp>
          <p:sp>
            <p:nvSpPr>
              <p:cNvPr id="76" name="CasellaDiTesto 9"/>
              <p:cNvSpPr txBox="1"/>
              <p:nvPr/>
            </p:nvSpPr>
            <p:spPr>
              <a:xfrm>
                <a:off x="9294411" y="3160748"/>
                <a:ext cx="2339822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1000" i="1" smtClean="0"/>
                  <a:t>CF_</a:t>
                </a:r>
                <a:r>
                  <a:rPr lang="it-IT" sz="1000" smtClean="0"/>
                  <a:t>Registro Presenze/Scheda Attività</a:t>
                </a:r>
                <a:endParaRPr lang="it-IT" sz="1000" i="1" dirty="0"/>
              </a:p>
            </p:txBody>
          </p:sp>
          <p:pic>
            <p:nvPicPr>
              <p:cNvPr id="78" name="Immagine 77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949006" y="2644111"/>
                <a:ext cx="345405" cy="345405"/>
              </a:xfrm>
              <a:prstGeom prst="rect">
                <a:avLst/>
              </a:prstGeom>
            </p:spPr>
          </p:pic>
          <p:sp>
            <p:nvSpPr>
              <p:cNvPr id="79" name="CasellaDiTesto 9"/>
              <p:cNvSpPr txBox="1"/>
              <p:nvPr/>
            </p:nvSpPr>
            <p:spPr>
              <a:xfrm>
                <a:off x="9294411" y="3570218"/>
                <a:ext cx="2339822" cy="116955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1000" i="1"/>
                  <a:t>CF_business plan; definizione di un progetto di investimento;copia del certificato di iscrizione al Registro imprese; copia della documentazione attestante l’apertura della partita IVA.</a:t>
                </a:r>
              </a:p>
              <a:p>
                <a:endParaRPr lang="it-IT" sz="1000" i="1" dirty="0"/>
              </a:p>
            </p:txBody>
          </p:sp>
          <p:pic>
            <p:nvPicPr>
              <p:cNvPr id="81" name="Immagine 80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949006" y="3109435"/>
                <a:ext cx="345405" cy="345405"/>
              </a:xfrm>
              <a:prstGeom prst="rect">
                <a:avLst/>
              </a:prstGeom>
            </p:spPr>
          </p:pic>
        </p:grpSp>
        <p:cxnSp>
          <p:nvCxnSpPr>
            <p:cNvPr id="82" name="Connettore 2 20"/>
            <p:cNvCxnSpPr/>
            <p:nvPr/>
          </p:nvCxnSpPr>
          <p:spPr>
            <a:xfrm>
              <a:off x="7440578" y="2777091"/>
              <a:ext cx="1437001" cy="903871"/>
            </a:xfrm>
            <a:prstGeom prst="straightConnector1">
              <a:avLst/>
            </a:prstGeom>
            <a:ln w="38100">
              <a:solidFill>
                <a:srgbClr val="2E75B6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84" name="Immagine 83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965489" y="3537920"/>
              <a:ext cx="345405" cy="345405"/>
            </a:xfrm>
            <a:prstGeom prst="rect">
              <a:avLst/>
            </a:prstGeom>
          </p:spPr>
        </p:pic>
        <p:sp>
          <p:nvSpPr>
            <p:cNvPr id="85" name="CasellaDiTesto 9"/>
            <p:cNvSpPr txBox="1"/>
            <p:nvPr/>
          </p:nvSpPr>
          <p:spPr>
            <a:xfrm>
              <a:off x="9304720" y="2691297"/>
              <a:ext cx="233982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000" i="1" dirty="0" smtClean="0"/>
                <a:t>CF_ </a:t>
              </a:r>
              <a:r>
                <a:rPr lang="it-IT" sz="1000" dirty="0" smtClean="0"/>
                <a:t>Presa in carico/Patto di Servizio</a:t>
              </a:r>
              <a:endParaRPr lang="it-IT" sz="1000" dirty="0"/>
            </a:p>
          </p:txBody>
        </p:sp>
      </p:grpSp>
    </p:spTree>
    <p:extLst>
      <p:ext uri="{BB962C8B-B14F-4D97-AF65-F5344CB8AC3E}">
        <p14:creationId xmlns:p14="http://schemas.microsoft.com/office/powerpoint/2010/main" val="644184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faccettatura">
  <a:themeElements>
    <a:clrScheme name="Sfaccettatura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Sfaccettatura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faccettatura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1454</TotalTime>
  <Words>670</Words>
  <Application>Microsoft Office PowerPoint</Application>
  <PresentationFormat>Widescreen</PresentationFormat>
  <Paragraphs>166</Paragraphs>
  <Slides>10</Slides>
  <Notes>10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10</vt:i4>
      </vt:variant>
    </vt:vector>
  </HeadingPairs>
  <TitlesOfParts>
    <vt:vector size="15" baseType="lpstr">
      <vt:lpstr>Arial</vt:lpstr>
      <vt:lpstr>Calibri</vt:lpstr>
      <vt:lpstr>Trebuchet MS</vt:lpstr>
      <vt:lpstr>Wingdings 3</vt:lpstr>
      <vt:lpstr>Sfaccettatura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>Ministero del Lavoro e delle Politiche Sociali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Florio Luca</dc:creator>
  <cp:lastModifiedBy>federica</cp:lastModifiedBy>
  <cp:revision>142</cp:revision>
  <dcterms:created xsi:type="dcterms:W3CDTF">2016-10-05T15:00:17Z</dcterms:created>
  <dcterms:modified xsi:type="dcterms:W3CDTF">2020-05-08T13:37:27Z</dcterms:modified>
</cp:coreProperties>
</file>